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3" d="100"/>
          <a:sy n="63" d="100"/>
        </p:scale>
        <p:origin x="-15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IQ"/>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53651B7E-C45E-4C8D-B727-B2AD0973004D}" type="datetimeFigureOut">
              <a:rPr lang="ar-IQ" smtClean="0"/>
              <a:t>6/15/1441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30004512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3651B7E-C45E-4C8D-B727-B2AD0973004D}" type="datetimeFigureOut">
              <a:rPr lang="ar-IQ" smtClean="0"/>
              <a:t>6/15/1441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162420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3651B7E-C45E-4C8D-B727-B2AD0973004D}" type="datetimeFigureOut">
              <a:rPr lang="ar-IQ" smtClean="0"/>
              <a:t>6/15/1441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4557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53651B7E-C45E-4C8D-B727-B2AD0973004D}" type="datetimeFigureOut">
              <a:rPr lang="ar-IQ" smtClean="0"/>
              <a:t>6/15/1441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3576585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IQ"/>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651B7E-C45E-4C8D-B727-B2AD0973004D}" type="datetimeFigureOut">
              <a:rPr lang="ar-IQ" smtClean="0"/>
              <a:t>6/15/1441</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1106254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53651B7E-C45E-4C8D-B727-B2AD0973004D}" type="datetimeFigureOut">
              <a:rPr lang="ar-IQ" smtClean="0"/>
              <a:t>6/15/1441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3963959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IQ"/>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53651B7E-C45E-4C8D-B727-B2AD0973004D}" type="datetimeFigureOut">
              <a:rPr lang="ar-IQ" smtClean="0"/>
              <a:t>6/15/1441</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2794710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53651B7E-C45E-4C8D-B727-B2AD0973004D}" type="datetimeFigureOut">
              <a:rPr lang="ar-IQ" smtClean="0"/>
              <a:t>6/15/1441</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2485982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651B7E-C45E-4C8D-B727-B2AD0973004D}" type="datetimeFigureOut">
              <a:rPr lang="ar-IQ" smtClean="0"/>
              <a:t>6/15/1441</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2612677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IQ"/>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51B7E-C45E-4C8D-B727-B2AD0973004D}" type="datetimeFigureOut">
              <a:rPr lang="ar-IQ" smtClean="0"/>
              <a:t>6/15/1441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26502941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IQ"/>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651B7E-C45E-4C8D-B727-B2AD0973004D}" type="datetimeFigureOut">
              <a:rPr lang="ar-IQ" smtClean="0"/>
              <a:t>6/15/1441</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A51E383-44A8-4D82-A646-7D29410CB1B5}" type="slidenum">
              <a:rPr lang="ar-IQ" smtClean="0"/>
              <a:t>‹#›</a:t>
            </a:fld>
            <a:endParaRPr lang="ar-IQ"/>
          </a:p>
        </p:txBody>
      </p:sp>
    </p:spTree>
    <p:extLst>
      <p:ext uri="{BB962C8B-B14F-4D97-AF65-F5344CB8AC3E}">
        <p14:creationId xmlns:p14="http://schemas.microsoft.com/office/powerpoint/2010/main" val="2408703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3651B7E-C45E-4C8D-B727-B2AD0973004D}" type="datetimeFigureOut">
              <a:rPr lang="ar-IQ" smtClean="0"/>
              <a:t>6/15/1441</a:t>
            </a:fld>
            <a:endParaRPr lang="ar-IQ"/>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A51E383-44A8-4D82-A646-7D29410CB1B5}" type="slidenum">
              <a:rPr lang="ar-IQ" smtClean="0"/>
              <a:t>‹#›</a:t>
            </a:fld>
            <a:endParaRPr lang="ar-IQ"/>
          </a:p>
        </p:txBody>
      </p:sp>
    </p:spTree>
    <p:extLst>
      <p:ext uri="{BB962C8B-B14F-4D97-AF65-F5344CB8AC3E}">
        <p14:creationId xmlns:p14="http://schemas.microsoft.com/office/powerpoint/2010/main" val="3535308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27584" y="400307"/>
            <a:ext cx="5400600" cy="584775"/>
          </a:xfrm>
          <a:prstGeom prst="rect">
            <a:avLst/>
          </a:prstGeom>
        </p:spPr>
        <p:txBody>
          <a:bodyPr wrap="square">
            <a:spAutoFit/>
          </a:bodyPr>
          <a:lstStyle/>
          <a:p>
            <a:pPr algn="l"/>
            <a:r>
              <a:rPr lang="en-US" sz="3200" b="1" u="sng" dirty="0">
                <a:solidFill>
                  <a:srgbClr val="0070C0"/>
                </a:solidFill>
                <a:cs typeface="+mj-cs"/>
              </a:rPr>
              <a:t>Types of Ethics or Morality</a:t>
            </a:r>
            <a:endParaRPr lang="ar-IQ" sz="3200" b="1" u="sng" dirty="0">
              <a:solidFill>
                <a:srgbClr val="0070C0"/>
              </a:solidFill>
              <a:cs typeface="+mj-cs"/>
            </a:endParaRPr>
          </a:p>
        </p:txBody>
      </p:sp>
      <p:sp>
        <p:nvSpPr>
          <p:cNvPr id="6" name="Rectangle 5"/>
          <p:cNvSpPr/>
          <p:nvPr/>
        </p:nvSpPr>
        <p:spPr>
          <a:xfrm>
            <a:off x="2286000" y="2136339"/>
            <a:ext cx="4572000" cy="369332"/>
          </a:xfrm>
          <a:prstGeom prst="rect">
            <a:avLst/>
          </a:prstGeom>
        </p:spPr>
        <p:txBody>
          <a:bodyPr>
            <a:spAutoFit/>
          </a:bodyPr>
          <a:lstStyle/>
          <a:p>
            <a:r>
              <a:rPr lang="en-US" dirty="0" smtClean="0"/>
              <a:t>.</a:t>
            </a:r>
            <a:endParaRPr lang="ar-IQ" dirty="0"/>
          </a:p>
        </p:txBody>
      </p:sp>
      <p:sp>
        <p:nvSpPr>
          <p:cNvPr id="7" name="Rectangle 6"/>
          <p:cNvSpPr/>
          <p:nvPr/>
        </p:nvSpPr>
        <p:spPr>
          <a:xfrm>
            <a:off x="467544" y="1277470"/>
            <a:ext cx="8424936" cy="5509200"/>
          </a:xfrm>
          <a:prstGeom prst="rect">
            <a:avLst/>
          </a:prstGeom>
        </p:spPr>
        <p:txBody>
          <a:bodyPr wrap="square">
            <a:spAutoFit/>
          </a:bodyPr>
          <a:lstStyle/>
          <a:p>
            <a:pPr algn="l"/>
            <a:r>
              <a:rPr lang="en-US" sz="3200" dirty="0">
                <a:latin typeface="Times New Roman" pitchFamily="18" charset="0"/>
                <a:cs typeface="Times New Roman" pitchFamily="18" charset="0"/>
              </a:rPr>
              <a:t>If ethical is obligation central to professionalism, we must turn more directly to ethics and </a:t>
            </a:r>
            <a:endParaRPr lang="en-US" sz="3200" dirty="0" smtClean="0">
              <a:latin typeface="Times New Roman" pitchFamily="18" charset="0"/>
              <a:cs typeface="Times New Roman" pitchFamily="18" charset="0"/>
            </a:endParaRPr>
          </a:p>
          <a:p>
            <a:pPr algn="l"/>
            <a:r>
              <a:rPr lang="en-US" sz="3200" dirty="0" smtClean="0">
                <a:latin typeface="Times New Roman" pitchFamily="18" charset="0"/>
                <a:cs typeface="Times New Roman" pitchFamily="18" charset="0"/>
              </a:rPr>
              <a:t>especially </a:t>
            </a:r>
            <a:r>
              <a:rPr lang="en-US" sz="3200" dirty="0">
                <a:latin typeface="Times New Roman" pitchFamily="18" charset="0"/>
                <a:cs typeface="Times New Roman" pitchFamily="18" charset="0"/>
              </a:rPr>
              <a:t>to professional ethics. </a:t>
            </a:r>
            <a:endParaRPr lang="ar-IQ" sz="3200" dirty="0" smtClean="0">
              <a:latin typeface="Times New Roman" pitchFamily="18" charset="0"/>
              <a:cs typeface="Times New Roman" pitchFamily="18" charset="0"/>
            </a:endParaRPr>
          </a:p>
          <a:p>
            <a:pPr algn="l"/>
            <a:endParaRPr lang="en-US" sz="3200" dirty="0" smtClean="0">
              <a:latin typeface="Times New Roman" pitchFamily="18" charset="0"/>
              <a:cs typeface="Times New Roman" pitchFamily="18" charset="0"/>
            </a:endParaRPr>
          </a:p>
          <a:p>
            <a:pPr algn="l" rtl="0"/>
            <a:r>
              <a:rPr lang="en-US" sz="3200" dirty="0" smtClean="0">
                <a:latin typeface="Times New Roman" pitchFamily="18" charset="0"/>
                <a:cs typeface="Times New Roman" pitchFamily="18" charset="0"/>
              </a:rPr>
              <a:t>How </a:t>
            </a:r>
            <a:r>
              <a:rPr lang="en-US" sz="3200" dirty="0">
                <a:latin typeface="Times New Roman" pitchFamily="18" charset="0"/>
                <a:cs typeface="Times New Roman" pitchFamily="18" charset="0"/>
              </a:rPr>
              <a:t>does professional ethics differ from other types of ethics—philosophical ethics, business ethics, personal ethics, and so on? </a:t>
            </a:r>
            <a:endParaRPr lang="en-US" sz="3200" dirty="0" smtClean="0">
              <a:latin typeface="Times New Roman" pitchFamily="18" charset="0"/>
              <a:cs typeface="Times New Roman" pitchFamily="18" charset="0"/>
            </a:endParaRPr>
          </a:p>
          <a:p>
            <a:pPr algn="l" rtl="0"/>
            <a:endParaRPr lang="en-US" sz="3200" dirty="0" smtClean="0">
              <a:latin typeface="Times New Roman" pitchFamily="18" charset="0"/>
              <a:cs typeface="Times New Roman" pitchFamily="18" charset="0"/>
            </a:endParaRPr>
          </a:p>
          <a:p>
            <a:pPr algn="l"/>
            <a:r>
              <a:rPr lang="en-US" sz="3200" dirty="0" smtClean="0">
                <a:latin typeface="Times New Roman" pitchFamily="18" charset="0"/>
                <a:cs typeface="Times New Roman" pitchFamily="18" charset="0"/>
              </a:rPr>
              <a:t>In </a:t>
            </a:r>
            <a:r>
              <a:rPr lang="en-US" sz="3200" dirty="0">
                <a:latin typeface="Times New Roman" pitchFamily="18" charset="0"/>
                <a:cs typeface="Times New Roman" pitchFamily="18" charset="0"/>
              </a:rPr>
              <a:t>answering this question, it is helpful to distinguish between three types of ethics or morality</a:t>
            </a:r>
            <a:endParaRPr lang="ar-IQ" sz="3200" dirty="0">
              <a:latin typeface="Times New Roman" pitchFamily="18" charset="0"/>
              <a:cs typeface="Times New Roman" pitchFamily="18" charset="0"/>
            </a:endParaRPr>
          </a:p>
        </p:txBody>
      </p:sp>
    </p:spTree>
    <p:extLst>
      <p:ext uri="{BB962C8B-B14F-4D97-AF65-F5344CB8AC3E}">
        <p14:creationId xmlns:p14="http://schemas.microsoft.com/office/powerpoint/2010/main" val="33943913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7"/>
            <a:ext cx="8424936" cy="6555641"/>
          </a:xfrm>
          <a:prstGeom prst="rect">
            <a:avLst/>
          </a:prstGeom>
        </p:spPr>
        <p:txBody>
          <a:bodyPr wrap="square">
            <a:spAutoFit/>
          </a:bodyPr>
          <a:lstStyle/>
          <a:p>
            <a:pPr algn="just" rtl="0"/>
            <a:r>
              <a:rPr lang="en-US" sz="2800" dirty="0">
                <a:latin typeface="Times New Roman" pitchFamily="18" charset="0"/>
                <a:cs typeface="Times New Roman" pitchFamily="18" charset="0"/>
              </a:rPr>
              <a:t>The preamble </a:t>
            </a:r>
            <a:r>
              <a:rPr lang="ar-IQ" sz="2800" dirty="0" smtClean="0">
                <a:latin typeface="Times New Roman" pitchFamily="18" charset="0"/>
                <a:cs typeface="Times New Roman" pitchFamily="18" charset="0"/>
              </a:rPr>
              <a:t> ديباجة</a:t>
            </a:r>
            <a:r>
              <a:rPr lang="en-US" sz="2800" dirty="0" smtClean="0">
                <a:latin typeface="Times New Roman" pitchFamily="18" charset="0"/>
                <a:cs typeface="Times New Roman" pitchFamily="18" charset="0"/>
              </a:rPr>
              <a:t>of </a:t>
            </a:r>
            <a:r>
              <a:rPr lang="en-US" sz="2800" dirty="0">
                <a:latin typeface="Times New Roman" pitchFamily="18" charset="0"/>
                <a:cs typeface="Times New Roman" pitchFamily="18" charset="0"/>
              </a:rPr>
              <a:t>the code of ethics of the National Society for Professional Engineers </a:t>
            </a:r>
            <a:r>
              <a:rPr lang="ar-IQ" sz="2800" dirty="0" smtClean="0">
                <a:latin typeface="Times New Roman" pitchFamily="18" charset="0"/>
                <a:cs typeface="Times New Roman" pitchFamily="18" charset="0"/>
              </a:rPr>
              <a:t>المعية الوطنية للمهندسين المحترفين</a:t>
            </a:r>
            <a:r>
              <a:rPr lang="en-US" sz="2800" dirty="0" smtClean="0">
                <a:latin typeface="Times New Roman" pitchFamily="18" charset="0"/>
                <a:cs typeface="Times New Roman" pitchFamily="18" charset="0"/>
              </a:rPr>
              <a:t>(NSPE</a:t>
            </a:r>
            <a:r>
              <a:rPr lang="en-US" sz="2800" dirty="0">
                <a:latin typeface="Times New Roman" pitchFamily="18" charset="0"/>
                <a:cs typeface="Times New Roman" pitchFamily="18" charset="0"/>
              </a:rPr>
              <a:t>) states the following</a:t>
            </a:r>
            <a:r>
              <a:rPr lang="en-US" sz="2800" dirty="0" smtClean="0">
                <a:latin typeface="Times New Roman" pitchFamily="18" charset="0"/>
                <a:cs typeface="Times New Roman" pitchFamily="18" charset="0"/>
              </a:rPr>
              <a:t>: </a:t>
            </a:r>
          </a:p>
          <a:p>
            <a:pPr marL="457200" indent="-457200" algn="just" rtl="0">
              <a:buFont typeface="Arial" pitchFamily="34" charset="0"/>
              <a:buChar char="•"/>
            </a:pPr>
            <a:r>
              <a:rPr lang="en-US" sz="2800" dirty="0" smtClean="0">
                <a:latin typeface="Times New Roman" pitchFamily="18" charset="0"/>
                <a:cs typeface="Times New Roman" pitchFamily="18" charset="0"/>
              </a:rPr>
              <a:t>Engineering </a:t>
            </a:r>
            <a:r>
              <a:rPr lang="en-US" sz="2800" dirty="0">
                <a:latin typeface="Times New Roman" pitchFamily="18" charset="0"/>
                <a:cs typeface="Times New Roman" pitchFamily="18" charset="0"/>
              </a:rPr>
              <a:t>is an important and learned profession. </a:t>
            </a:r>
            <a:r>
              <a:rPr lang="en-US" sz="2800" dirty="0" smtClean="0">
                <a:latin typeface="Times New Roman" pitchFamily="18" charset="0"/>
                <a:cs typeface="Times New Roman" pitchFamily="18" charset="0"/>
              </a:rPr>
              <a:t>As </a:t>
            </a:r>
            <a:r>
              <a:rPr lang="en-US" sz="2800" dirty="0">
                <a:latin typeface="Times New Roman" pitchFamily="18" charset="0"/>
                <a:cs typeface="Times New Roman" pitchFamily="18" charset="0"/>
              </a:rPr>
              <a:t>members of this profession, engineers are expected to exhibit the highest standards of </a:t>
            </a:r>
            <a:r>
              <a:rPr lang="en-US" sz="2800" dirty="0" smtClean="0">
                <a:latin typeface="Times New Roman" pitchFamily="18" charset="0"/>
                <a:cs typeface="Times New Roman" pitchFamily="18" charset="0"/>
              </a:rPr>
              <a:t>honesty. </a:t>
            </a:r>
          </a:p>
          <a:p>
            <a:pPr marL="457200" indent="-457200" algn="just" rtl="0">
              <a:buFont typeface="Arial" pitchFamily="34" charset="0"/>
              <a:buChar char="•"/>
            </a:pPr>
            <a:r>
              <a:rPr lang="en-US" sz="2800" dirty="0" smtClean="0">
                <a:latin typeface="Times New Roman" pitchFamily="18" charset="0"/>
                <a:cs typeface="Times New Roman" pitchFamily="18" charset="0"/>
              </a:rPr>
              <a:t>Engineering </a:t>
            </a:r>
            <a:r>
              <a:rPr lang="en-US" sz="2800" dirty="0">
                <a:latin typeface="Times New Roman" pitchFamily="18" charset="0"/>
                <a:cs typeface="Times New Roman" pitchFamily="18" charset="0"/>
              </a:rPr>
              <a:t>has a direct  impact on the quality of life for all people. Accordingly, the services provided by engineers require honesty,  fairness, and must be dedicated to the protection of the public health, safety, and welfare. </a:t>
            </a:r>
            <a:endParaRPr lang="en-US" sz="2800" dirty="0" smtClean="0">
              <a:latin typeface="Times New Roman" pitchFamily="18" charset="0"/>
              <a:cs typeface="Times New Roman" pitchFamily="18" charset="0"/>
            </a:endParaRPr>
          </a:p>
          <a:p>
            <a:pPr marL="457200" indent="-457200" algn="just" rtl="0">
              <a:buFont typeface="Arial" pitchFamily="34" charset="0"/>
              <a:buChar char="•"/>
            </a:pPr>
            <a:r>
              <a:rPr lang="en-US" sz="2800" dirty="0" smtClean="0">
                <a:latin typeface="Times New Roman" pitchFamily="18" charset="0"/>
                <a:cs typeface="Times New Roman" pitchFamily="18" charset="0"/>
              </a:rPr>
              <a:t>Engineers </a:t>
            </a:r>
            <a:r>
              <a:rPr lang="en-US" sz="2800" dirty="0">
                <a:latin typeface="Times New Roman" pitchFamily="18" charset="0"/>
                <a:cs typeface="Times New Roman" pitchFamily="18" charset="0"/>
              </a:rPr>
              <a:t>must perform under a standard of professional behavior that requires </a:t>
            </a:r>
            <a:r>
              <a:rPr lang="en-US" sz="2800" dirty="0" smtClean="0">
                <a:latin typeface="Times New Roman" pitchFamily="18" charset="0"/>
                <a:cs typeface="Times New Roman" pitchFamily="18" charset="0"/>
              </a:rPr>
              <a:t>adherence</a:t>
            </a:r>
            <a:r>
              <a:rPr lang="ar-IQ" sz="2800" dirty="0" smtClean="0">
                <a:latin typeface="Times New Roman" pitchFamily="18" charset="0"/>
                <a:cs typeface="Times New Roman" pitchFamily="18" charset="0"/>
              </a:rPr>
              <a:t>الالتزام </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to the highest principles of ethical conduct.</a:t>
            </a:r>
            <a:endParaRPr lang="ar-IQ" sz="2800" dirty="0">
              <a:latin typeface="Times New Roman" pitchFamily="18" charset="0"/>
              <a:cs typeface="Times New Roman" pitchFamily="18" charset="0"/>
            </a:endParaRPr>
          </a:p>
          <a:p>
            <a:pPr algn="just" rtl="0"/>
            <a:r>
              <a:rPr lang="en-US" sz="2800" dirty="0" smtClean="0">
                <a:latin typeface="Times New Roman" pitchFamily="18" charset="0"/>
                <a:cs typeface="Times New Roman" pitchFamily="18" charset="0"/>
              </a:rPr>
              <a:t> </a:t>
            </a:r>
            <a:endParaRPr lang="ar-IQ" sz="2800" dirty="0">
              <a:latin typeface="Times New Roman" pitchFamily="18" charset="0"/>
              <a:cs typeface="Times New Roman" pitchFamily="18" charset="0"/>
            </a:endParaRPr>
          </a:p>
        </p:txBody>
      </p:sp>
    </p:spTree>
    <p:extLst>
      <p:ext uri="{BB962C8B-B14F-4D97-AF65-F5344CB8AC3E}">
        <p14:creationId xmlns:p14="http://schemas.microsoft.com/office/powerpoint/2010/main" val="22568964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366" y="332656"/>
            <a:ext cx="8320105" cy="4524315"/>
          </a:xfrm>
          <a:prstGeom prst="rect">
            <a:avLst/>
          </a:prstGeom>
        </p:spPr>
        <p:txBody>
          <a:bodyPr wrap="square">
            <a:spAutoFit/>
          </a:bodyPr>
          <a:lstStyle/>
          <a:p>
            <a:pPr algn="l" rtl="0"/>
            <a:r>
              <a:rPr lang="en-US" sz="3200" b="1" dirty="0">
                <a:solidFill>
                  <a:srgbClr val="0070C0"/>
                </a:solidFill>
                <a:cs typeface="+mj-cs"/>
              </a:rPr>
              <a:t>ENGINEERING </a:t>
            </a:r>
            <a:r>
              <a:rPr lang="en-US" sz="3200" b="1" dirty="0" smtClean="0">
                <a:solidFill>
                  <a:srgbClr val="0070C0"/>
                </a:solidFill>
                <a:cs typeface="+mj-cs"/>
              </a:rPr>
              <a:t>STANDARDS</a:t>
            </a:r>
          </a:p>
          <a:p>
            <a:pPr algn="just" rtl="0"/>
            <a:r>
              <a:rPr lang="en-US" sz="2800" dirty="0" smtClean="0">
                <a:latin typeface="Times New Roman" pitchFamily="18" charset="0"/>
                <a:cs typeface="Times New Roman" pitchFamily="18" charset="0"/>
              </a:rPr>
              <a:t>One </a:t>
            </a:r>
            <a:r>
              <a:rPr lang="en-US" sz="2800" dirty="0">
                <a:latin typeface="Times New Roman" pitchFamily="18" charset="0"/>
                <a:cs typeface="Times New Roman" pitchFamily="18" charset="0"/>
              </a:rPr>
              <a:t>way in which engineers can try to gain the trust of those they serve and with whom they </a:t>
            </a:r>
            <a:r>
              <a:rPr lang="en-US" sz="2800" dirty="0" smtClean="0">
                <a:latin typeface="Times New Roman" pitchFamily="18" charset="0"/>
                <a:cs typeface="Times New Roman" pitchFamily="18" charset="0"/>
              </a:rPr>
              <a:t>work</a:t>
            </a:r>
          </a:p>
          <a:p>
            <a:pPr marL="457200" indent="-457200" algn="just" rtl="0">
              <a:buFont typeface="Arial" pitchFamily="34" charset="0"/>
              <a:buChar char="•"/>
            </a:pPr>
            <a:r>
              <a:rPr lang="en-US" sz="2800" dirty="0" smtClean="0">
                <a:latin typeface="Times New Roman" pitchFamily="18" charset="0"/>
                <a:cs typeface="Times New Roman" pitchFamily="18" charset="0"/>
              </a:rPr>
              <a:t>Is </a:t>
            </a:r>
            <a:r>
              <a:rPr lang="en-US" sz="2800" dirty="0">
                <a:latin typeface="Times New Roman" pitchFamily="18" charset="0"/>
                <a:cs typeface="Times New Roman" pitchFamily="18" charset="0"/>
              </a:rPr>
              <a:t>to commit </a:t>
            </a:r>
            <a:r>
              <a:rPr lang="ar-IQ" sz="2800" dirty="0">
                <a:latin typeface="Times New Roman" pitchFamily="18" charset="0"/>
                <a:cs typeface="Times New Roman" pitchFamily="18" charset="0"/>
              </a:rPr>
              <a:t>الالتزام </a:t>
            </a:r>
            <a:r>
              <a:rPr lang="en-US" sz="2800" dirty="0">
                <a:latin typeface="Times New Roman" pitchFamily="18" charset="0"/>
                <a:cs typeface="Times New Roman" pitchFamily="18" charset="0"/>
              </a:rPr>
              <a:t>themselves to a code of ethics that endorses </a:t>
            </a:r>
            <a:r>
              <a:rPr lang="ar-IQ" sz="2800" dirty="0">
                <a:latin typeface="Times New Roman" pitchFamily="18" charset="0"/>
                <a:cs typeface="Times New Roman" pitchFamily="18" charset="0"/>
              </a:rPr>
              <a:t>تدعم </a:t>
            </a:r>
            <a:r>
              <a:rPr lang="en-US" sz="2800" dirty="0">
                <a:latin typeface="Times New Roman" pitchFamily="18" charset="0"/>
                <a:cs typeface="Times New Roman" pitchFamily="18" charset="0"/>
              </a:rPr>
              <a:t>high standards of performance. </a:t>
            </a:r>
            <a:endParaRPr lang="en-US" sz="2800" dirty="0" smtClean="0">
              <a:latin typeface="Times New Roman" pitchFamily="18" charset="0"/>
              <a:cs typeface="Times New Roman" pitchFamily="18" charset="0"/>
            </a:endParaRPr>
          </a:p>
          <a:p>
            <a:pPr marL="457200" indent="-457200" algn="just" rtl="0">
              <a:buFont typeface="Arial" pitchFamily="34" charset="0"/>
              <a:buChar char="•"/>
            </a:pPr>
            <a:r>
              <a:rPr lang="en-US" sz="2800" dirty="0" smtClean="0">
                <a:latin typeface="Times New Roman" pitchFamily="18" charset="0"/>
                <a:cs typeface="Times New Roman" pitchFamily="18" charset="0"/>
              </a:rPr>
              <a:t>Standards </a:t>
            </a:r>
            <a:r>
              <a:rPr lang="en-US" sz="2800" dirty="0">
                <a:latin typeface="Times New Roman" pitchFamily="18" charset="0"/>
                <a:cs typeface="Times New Roman" pitchFamily="18" charset="0"/>
              </a:rPr>
              <a:t>of responsibility expressed in engineering codes typically call for engineers to approach their work with much more than the </a:t>
            </a:r>
            <a:r>
              <a:rPr lang="en-US" sz="2800" dirty="0" smtClean="0">
                <a:latin typeface="Times New Roman" pitchFamily="18" charset="0"/>
                <a:cs typeface="Times New Roman" pitchFamily="18" charset="0"/>
              </a:rPr>
              <a:t>minimalist dispositions  </a:t>
            </a:r>
            <a:r>
              <a:rPr lang="ar-IQ" sz="2800" dirty="0" smtClean="0">
                <a:latin typeface="Times New Roman" pitchFamily="18" charset="0"/>
                <a:cs typeface="Times New Roman" pitchFamily="18" charset="0"/>
              </a:rPr>
              <a:t> ترتيب</a:t>
            </a:r>
            <a:r>
              <a:rPr lang="en-US" sz="2800" dirty="0" smtClean="0">
                <a:latin typeface="Times New Roman" pitchFamily="18" charset="0"/>
                <a:cs typeface="Times New Roman" pitchFamily="18" charset="0"/>
              </a:rPr>
              <a:t>mentioned </a:t>
            </a:r>
            <a:r>
              <a:rPr lang="en-US" sz="2800" dirty="0">
                <a:latin typeface="Times New Roman" pitchFamily="18" charset="0"/>
                <a:cs typeface="Times New Roman" pitchFamily="18" charset="0"/>
              </a:rPr>
              <a:t>previously. </a:t>
            </a:r>
            <a:endParaRPr lang="en-US" sz="2800" dirty="0" smtClean="0">
              <a:latin typeface="Times New Roman" pitchFamily="18" charset="0"/>
              <a:cs typeface="Times New Roman" pitchFamily="18" charset="0"/>
            </a:endParaRPr>
          </a:p>
          <a:p>
            <a:pPr algn="just" rtl="0"/>
            <a:r>
              <a:rPr lang="en-US" sz="3200" dirty="0">
                <a:latin typeface="Times New Roman" pitchFamily="18" charset="0"/>
                <a:cs typeface="Times New Roman" pitchFamily="18" charset="0"/>
              </a:rPr>
              <a:t> </a:t>
            </a:r>
            <a:endParaRPr lang="ar-IQ" sz="3200" dirty="0">
              <a:latin typeface="Times New Roman" pitchFamily="18" charset="0"/>
              <a:cs typeface="Times New Roman" pitchFamily="18" charset="0"/>
            </a:endParaRPr>
          </a:p>
        </p:txBody>
      </p:sp>
    </p:spTree>
    <p:extLst>
      <p:ext uri="{BB962C8B-B14F-4D97-AF65-F5344CB8AC3E}">
        <p14:creationId xmlns:p14="http://schemas.microsoft.com/office/powerpoint/2010/main" val="3588629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332656"/>
            <a:ext cx="8280920" cy="3970318"/>
          </a:xfrm>
          <a:prstGeom prst="rect">
            <a:avLst/>
          </a:prstGeom>
        </p:spPr>
        <p:txBody>
          <a:bodyPr wrap="square">
            <a:spAutoFit/>
          </a:bodyPr>
          <a:lstStyle/>
          <a:p>
            <a:pPr marL="457200" indent="-457200" algn="just" rtl="0">
              <a:buFont typeface="Arial" pitchFamily="34" charset="0"/>
              <a:buChar char="•"/>
            </a:pPr>
            <a:r>
              <a:rPr lang="en-US" sz="2800" dirty="0" smtClean="0">
                <a:latin typeface="Times New Roman" pitchFamily="18" charset="0"/>
                <a:cs typeface="Times New Roman" pitchFamily="18" charset="0"/>
              </a:rPr>
              <a:t>Nevertheless </a:t>
            </a:r>
            <a:r>
              <a:rPr lang="ar-IQ" sz="2800" dirty="0" smtClean="0">
                <a:latin typeface="Times New Roman" pitchFamily="18" charset="0"/>
                <a:cs typeface="Times New Roman" pitchFamily="18" charset="0"/>
              </a:rPr>
              <a:t>مع ذلك</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if taken seriously, the standards are quite demanding. Like other engineering codes of ethics, the NSPE code requires that the work of engineers conform with ‘‘applicable engineering standards</a:t>
            </a:r>
            <a:r>
              <a:rPr lang="en-US" sz="2800" dirty="0" smtClean="0">
                <a:latin typeface="Times New Roman" pitchFamily="18" charset="0"/>
                <a:cs typeface="Times New Roman" pitchFamily="18" charset="0"/>
              </a:rPr>
              <a:t>.’’</a:t>
            </a:r>
          </a:p>
          <a:p>
            <a:pPr marL="457200" indent="-457200" algn="just" rtl="0">
              <a:buFont typeface="Arial" pitchFamily="34" charset="0"/>
              <a:buChar char="•"/>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These may be regulatory </a:t>
            </a:r>
            <a:r>
              <a:rPr lang="en-US" sz="2800" dirty="0" smtClean="0">
                <a:latin typeface="Times New Roman" pitchFamily="18" charset="0"/>
                <a:cs typeface="Times New Roman" pitchFamily="18" charset="0"/>
              </a:rPr>
              <a:t>standards </a:t>
            </a:r>
            <a:r>
              <a:rPr lang="ar-IQ" sz="2800" dirty="0" smtClean="0">
                <a:latin typeface="Times New Roman" pitchFamily="18" charset="0"/>
                <a:cs typeface="Times New Roman" pitchFamily="18" charset="0"/>
              </a:rPr>
              <a:t>معايير تنظيمية</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that specify technical requirements for specific kinds of </a:t>
            </a:r>
            <a:r>
              <a:rPr lang="en-US" sz="2800" dirty="0" smtClean="0">
                <a:latin typeface="Times New Roman" pitchFamily="18" charset="0"/>
                <a:cs typeface="Times New Roman" pitchFamily="18" charset="0"/>
              </a:rPr>
              <a:t>engineering design for </a:t>
            </a:r>
            <a:r>
              <a:rPr lang="en-US" sz="2800" dirty="0">
                <a:latin typeface="Times New Roman" pitchFamily="18" charset="0"/>
                <a:cs typeface="Times New Roman" pitchFamily="18" charset="0"/>
              </a:rPr>
              <a:t>example, that certain standards of </a:t>
            </a:r>
            <a:r>
              <a:rPr lang="en-US" sz="2800" dirty="0" smtClean="0">
                <a:latin typeface="Times New Roman" pitchFamily="18" charset="0"/>
                <a:cs typeface="Times New Roman" pitchFamily="18" charset="0"/>
              </a:rPr>
              <a:t>safety  be </a:t>
            </a:r>
            <a:r>
              <a:rPr lang="en-US" sz="2800" dirty="0">
                <a:latin typeface="Times New Roman" pitchFamily="18" charset="0"/>
                <a:cs typeface="Times New Roman" pitchFamily="18" charset="0"/>
              </a:rPr>
              <a:t>met by bridges or buildings.</a:t>
            </a:r>
          </a:p>
        </p:txBody>
      </p:sp>
    </p:spTree>
    <p:extLst>
      <p:ext uri="{BB962C8B-B14F-4D97-AF65-F5344CB8AC3E}">
        <p14:creationId xmlns:p14="http://schemas.microsoft.com/office/powerpoint/2010/main" val="3737874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7328" y="548680"/>
            <a:ext cx="8856984" cy="5232202"/>
          </a:xfrm>
          <a:prstGeom prst="rect">
            <a:avLst/>
          </a:prstGeom>
        </p:spPr>
        <p:txBody>
          <a:bodyPr wrap="square">
            <a:spAutoFit/>
          </a:bodyPr>
          <a:lstStyle/>
          <a:p>
            <a:pPr marL="457200" indent="-457200" algn="l" rtl="0">
              <a:buFont typeface="Arial" pitchFamily="34" charset="0"/>
              <a:buChar char="•"/>
            </a:pPr>
            <a:r>
              <a:rPr lang="en-US" sz="2800" dirty="0">
                <a:latin typeface="Times New Roman" pitchFamily="18" charset="0"/>
                <a:cs typeface="Times New Roman" pitchFamily="18" charset="0"/>
              </a:rPr>
              <a:t>As such, they focus primarily on the results of </a:t>
            </a:r>
            <a:r>
              <a:rPr lang="en-US" sz="2800" dirty="0" smtClean="0">
                <a:latin typeface="Times New Roman" pitchFamily="18" charset="0"/>
                <a:cs typeface="Times New Roman" pitchFamily="18" charset="0"/>
              </a:rPr>
              <a:t> engineering </a:t>
            </a:r>
            <a:r>
              <a:rPr lang="en-US" sz="2800" dirty="0">
                <a:latin typeface="Times New Roman" pitchFamily="18" charset="0"/>
                <a:cs typeface="Times New Roman" pitchFamily="18" charset="0"/>
              </a:rPr>
              <a:t>practice on whether the work satisfies certain standards of quality or safety. </a:t>
            </a:r>
            <a:endParaRPr lang="en-US" sz="2800" dirty="0" smtClean="0">
              <a:latin typeface="Times New Roman" pitchFamily="18" charset="0"/>
              <a:cs typeface="Times New Roman" pitchFamily="18" charset="0"/>
            </a:endParaRPr>
          </a:p>
          <a:p>
            <a:pPr algn="l" rtl="0"/>
            <a:endParaRPr lang="en-US" sz="2800" dirty="0">
              <a:latin typeface="Times New Roman" pitchFamily="18" charset="0"/>
              <a:cs typeface="Times New Roman" pitchFamily="18" charset="0"/>
            </a:endParaRPr>
          </a:p>
          <a:p>
            <a:pPr marL="457200" indent="-457200" algn="l" rtl="0">
              <a:buFont typeface="Arial" pitchFamily="34" charset="0"/>
              <a:buChar char="•"/>
            </a:pPr>
            <a:endParaRPr lang="en-US" sz="2800" dirty="0">
              <a:latin typeface="Times New Roman" pitchFamily="18" charset="0"/>
              <a:cs typeface="Times New Roman" pitchFamily="18" charset="0"/>
            </a:endParaRPr>
          </a:p>
          <a:p>
            <a:pPr marL="457200" indent="-457200" algn="l" rtl="0">
              <a:buFont typeface="Arial" pitchFamily="34" charset="0"/>
              <a:buChar char="•"/>
            </a:pPr>
            <a:r>
              <a:rPr lang="en-US" sz="2800" dirty="0">
                <a:latin typeface="Times New Roman" pitchFamily="18" charset="0"/>
                <a:cs typeface="Times New Roman" pitchFamily="18" charset="0"/>
              </a:rPr>
              <a:t>Engineering standards may also require that certain procedures be undertaken </a:t>
            </a:r>
            <a:r>
              <a:rPr lang="ar-IQ" sz="2800" dirty="0" smtClean="0">
                <a:latin typeface="Times New Roman" pitchFamily="18" charset="0"/>
                <a:cs typeface="Times New Roman" pitchFamily="18" charset="0"/>
              </a:rPr>
              <a:t>باشر</a:t>
            </a:r>
            <a:r>
              <a:rPr lang="en-US" sz="2800" dirty="0" smtClean="0">
                <a:latin typeface="Times New Roman" pitchFamily="18" charset="0"/>
                <a:cs typeface="Times New Roman" pitchFamily="18" charset="0"/>
              </a:rPr>
              <a:t>to </a:t>
            </a:r>
            <a:r>
              <a:rPr lang="en-US" sz="2800" dirty="0">
                <a:latin typeface="Times New Roman" pitchFamily="18" charset="0"/>
                <a:cs typeface="Times New Roman" pitchFamily="18" charset="0"/>
              </a:rPr>
              <a:t>achieve that specific, measurable levels of quality or safety are met, or they may require that whatever procedures are used be documented, along with their results</a:t>
            </a:r>
            <a:r>
              <a:rPr lang="en-US" dirty="0" smtClean="0"/>
              <a:t>.</a:t>
            </a:r>
          </a:p>
          <a:p>
            <a:pPr marL="457200" indent="-457200" algn="l" rtl="0">
              <a:buFont typeface="Arial" pitchFamily="34" charset="0"/>
              <a:buChar char="•"/>
            </a:pPr>
            <a:endParaRPr lang="en-US" dirty="0"/>
          </a:p>
          <a:p>
            <a:pPr marL="457200" indent="-457200" algn="l" rtl="0">
              <a:buFont typeface="Arial" pitchFamily="34" charset="0"/>
              <a:buChar char="•"/>
            </a:pPr>
            <a:endParaRPr lang="en-US" dirty="0" smtClean="0"/>
          </a:p>
          <a:p>
            <a:pPr marL="457200" indent="-457200" algn="l" rtl="0">
              <a:buFont typeface="Arial" pitchFamily="34" charset="0"/>
              <a:buChar char="•"/>
            </a:pPr>
            <a:endParaRPr lang="en-US" dirty="0" smtClean="0"/>
          </a:p>
        </p:txBody>
      </p:sp>
    </p:spTree>
    <p:extLst>
      <p:ext uri="{BB962C8B-B14F-4D97-AF65-F5344CB8AC3E}">
        <p14:creationId xmlns:p14="http://schemas.microsoft.com/office/powerpoint/2010/main" val="21487602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260648"/>
            <a:ext cx="8640960" cy="5693866"/>
          </a:xfrm>
          <a:prstGeom prst="rect">
            <a:avLst/>
          </a:prstGeom>
        </p:spPr>
        <p:txBody>
          <a:bodyPr wrap="square">
            <a:spAutoFit/>
          </a:bodyPr>
          <a:lstStyle/>
          <a:p>
            <a:pPr marL="182563" indent="-182563" algn="just" rtl="0">
              <a:buFont typeface="Arial" pitchFamily="34" charset="0"/>
              <a:buChar char="•"/>
            </a:pPr>
            <a:r>
              <a:rPr lang="en-US" sz="2800" dirty="0">
                <a:latin typeface="Times New Roman" pitchFamily="18" charset="0"/>
                <a:cs typeface="Times New Roman" pitchFamily="18" charset="0"/>
              </a:rPr>
              <a:t>Equally important, engineering codes of ethics typically insist that engineers conform to standards of competence standards that have develop through engineering practice and perhaps are commonly accepted, even if only implicitly, in ordinary engineering training and practice. Regulatory standards and standards of </a:t>
            </a:r>
            <a:r>
              <a:rPr lang="en-US" sz="2800" dirty="0" smtClean="0">
                <a:latin typeface="Times New Roman" pitchFamily="18" charset="0"/>
                <a:cs typeface="Times New Roman" pitchFamily="18" charset="0"/>
              </a:rPr>
              <a:t>competence </a:t>
            </a:r>
            <a:r>
              <a:rPr lang="ar-IQ" sz="2800" dirty="0" smtClean="0">
                <a:latin typeface="Times New Roman" pitchFamily="18" charset="0"/>
                <a:cs typeface="Times New Roman" pitchFamily="18" charset="0"/>
              </a:rPr>
              <a:t>معايير الكفاءة</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are </a:t>
            </a:r>
            <a:r>
              <a:rPr lang="en-US" sz="2800" dirty="0" smtClean="0">
                <a:latin typeface="Times New Roman" pitchFamily="18" charset="0"/>
                <a:cs typeface="Times New Roman" pitchFamily="18" charset="0"/>
              </a:rPr>
              <a:t>intended </a:t>
            </a:r>
            <a:r>
              <a:rPr lang="ar-IQ" sz="2800" dirty="0" smtClean="0">
                <a:latin typeface="Times New Roman" pitchFamily="18" charset="0"/>
                <a:cs typeface="Times New Roman" pitchFamily="18" charset="0"/>
              </a:rPr>
              <a:t>معد </a:t>
            </a:r>
            <a:r>
              <a:rPr lang="ar-IQ" sz="2800" dirty="0">
                <a:latin typeface="Times New Roman" pitchFamily="18" charset="0"/>
                <a:cs typeface="Times New Roman" pitchFamily="18" charset="0"/>
              </a:rPr>
              <a:t>او مقصود  </a:t>
            </a:r>
            <a:r>
              <a:rPr lang="en-US" sz="2800" dirty="0">
                <a:latin typeface="Times New Roman" pitchFamily="18" charset="0"/>
                <a:cs typeface="Times New Roman" pitchFamily="18" charset="0"/>
              </a:rPr>
              <a:t>to provide some assurance  of </a:t>
            </a:r>
            <a:r>
              <a:rPr lang="en-US" sz="2800" dirty="0" smtClean="0">
                <a:latin typeface="Times New Roman" pitchFamily="18" charset="0"/>
                <a:cs typeface="Times New Roman" pitchFamily="18" charset="0"/>
              </a:rPr>
              <a:t>quality</a:t>
            </a:r>
            <a:r>
              <a:rPr lang="ar-IQ" sz="2800" dirty="0" smtClean="0">
                <a:latin typeface="Times New Roman" pitchFamily="18" charset="0"/>
                <a:cs typeface="Times New Roman" pitchFamily="18" charset="0"/>
              </a:rPr>
              <a:t>ضمان جودة </a:t>
            </a:r>
            <a:r>
              <a:rPr lang="en-US" sz="2800" smtClean="0">
                <a:latin typeface="Times New Roman" pitchFamily="18" charset="0"/>
                <a:cs typeface="Times New Roman" pitchFamily="18" charset="0"/>
              </a:rPr>
              <a:t>, safety</a:t>
            </a:r>
            <a:r>
              <a:rPr lang="en-US" sz="2800" dirty="0">
                <a:latin typeface="Times New Roman" pitchFamily="18" charset="0"/>
                <a:cs typeface="Times New Roman" pitchFamily="18" charset="0"/>
              </a:rPr>
              <a:t>, and efficiency in engineering</a:t>
            </a:r>
            <a:r>
              <a:rPr lang="en-US" sz="2800" dirty="0" smtClean="0">
                <a:latin typeface="Times New Roman" pitchFamily="18" charset="0"/>
                <a:cs typeface="Times New Roman" pitchFamily="18" charset="0"/>
              </a:rPr>
              <a:t>.</a:t>
            </a:r>
          </a:p>
          <a:p>
            <a:pPr algn="just" rtl="0"/>
            <a:endParaRPr lang="en-US" sz="2800" dirty="0" smtClean="0">
              <a:latin typeface="Times New Roman" pitchFamily="18" charset="0"/>
              <a:cs typeface="Times New Roman" pitchFamily="18" charset="0"/>
            </a:endParaRPr>
          </a:p>
          <a:p>
            <a:pPr algn="just" rtl="0">
              <a:buFont typeface="Arial" pitchFamily="34" charset="0"/>
              <a:buChar char="•"/>
            </a:pPr>
            <a:r>
              <a:rPr lang="en-US" sz="2800" dirty="0">
                <a:latin typeface="Times New Roman" pitchFamily="18" charset="0"/>
                <a:cs typeface="Times New Roman" pitchFamily="18" charset="0"/>
              </a:rPr>
              <a:t>That is, the </a:t>
            </a:r>
            <a:r>
              <a:rPr lang="en-US" sz="2800" dirty="0" smtClean="0">
                <a:latin typeface="Times New Roman" pitchFamily="18" charset="0"/>
                <a:cs typeface="Times New Roman" pitchFamily="18" charset="0"/>
              </a:rPr>
              <a:t>standards</a:t>
            </a:r>
            <a:r>
              <a:rPr lang="ar-IQ" sz="2800" dirty="0" smtClean="0">
                <a:latin typeface="Times New Roman" pitchFamily="18" charset="0"/>
                <a:cs typeface="Times New Roman" pitchFamily="18" charset="0"/>
              </a:rPr>
              <a:t>معايير</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should be </a:t>
            </a:r>
            <a:r>
              <a:rPr lang="en-US" sz="2800" dirty="0" smtClean="0">
                <a:latin typeface="Times New Roman" pitchFamily="18" charset="0"/>
                <a:cs typeface="Times New Roman" pitchFamily="18" charset="0"/>
              </a:rPr>
              <a:t>supportable </a:t>
            </a:r>
            <a:r>
              <a:rPr lang="ar-IQ" sz="2800" dirty="0" smtClean="0">
                <a:latin typeface="Times New Roman" pitchFamily="18" charset="0"/>
                <a:cs typeface="Times New Roman" pitchFamily="18" charset="0"/>
              </a:rPr>
              <a:t>مدعومة</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by reasons that are </a:t>
            </a:r>
            <a:r>
              <a:rPr lang="en-US" sz="2800" dirty="0" smtClean="0">
                <a:latin typeface="Times New Roman" pitchFamily="18" charset="0"/>
                <a:cs typeface="Times New Roman" pitchFamily="18" charset="0"/>
              </a:rPr>
              <a:t>binding</a:t>
            </a:r>
            <a:r>
              <a:rPr lang="ar-IQ" sz="2800" dirty="0" smtClean="0">
                <a:latin typeface="Times New Roman" pitchFamily="18" charset="0"/>
                <a:cs typeface="Times New Roman" pitchFamily="18" charset="0"/>
              </a:rPr>
              <a:t>ملزمة (اجبارية)</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on even those engineers who are not members of NSPE.</a:t>
            </a:r>
            <a:endParaRPr lang="en-US" sz="2800" dirty="0" smtClean="0">
              <a:latin typeface="Times New Roman" pitchFamily="18" charset="0"/>
              <a:cs typeface="Times New Roman" pitchFamily="18" charset="0"/>
            </a:endParaRPr>
          </a:p>
          <a:p>
            <a:pPr marL="182563" indent="-182563" algn="just" rtl="0">
              <a:buFont typeface="Arial" pitchFamily="34" charset="0"/>
              <a:buChar char="•"/>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1706899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8640"/>
            <a:ext cx="8280920" cy="6555641"/>
          </a:xfrm>
          <a:prstGeom prst="rect">
            <a:avLst/>
          </a:prstGeom>
        </p:spPr>
        <p:txBody>
          <a:bodyPr wrap="square">
            <a:spAutoFit/>
          </a:bodyPr>
          <a:lstStyle/>
          <a:p>
            <a:pPr marL="457200" indent="-457200" algn="l" rtl="0">
              <a:buFont typeface="Arial" pitchFamily="34" charset="0"/>
              <a:buChar char="•"/>
            </a:pPr>
            <a:r>
              <a:rPr lang="en-US" sz="2800" dirty="0">
                <a:latin typeface="Times New Roman" pitchFamily="18" charset="0"/>
                <a:cs typeface="Times New Roman" pitchFamily="18" charset="0"/>
              </a:rPr>
              <a:t>Engineers and </a:t>
            </a:r>
            <a:r>
              <a:rPr lang="en-US" sz="2800" dirty="0" err="1">
                <a:latin typeface="Times New Roman" pitchFamily="18" charset="0"/>
                <a:cs typeface="Times New Roman" pitchFamily="18" charset="0"/>
              </a:rPr>
              <a:t>nonengineers</a:t>
            </a:r>
            <a:r>
              <a:rPr lang="en-US" sz="2800" dirty="0">
                <a:latin typeface="Times New Roman" pitchFamily="18" charset="0"/>
                <a:cs typeface="Times New Roman" pitchFamily="18" charset="0"/>
              </a:rPr>
              <a:t> alike can </a:t>
            </a:r>
            <a:r>
              <a:rPr lang="en-US" sz="2800" dirty="0" err="1">
                <a:latin typeface="Times New Roman" pitchFamily="18" charset="0"/>
                <a:cs typeface="Times New Roman" pitchFamily="18" charset="0"/>
              </a:rPr>
              <a:t>easly</a:t>
            </a:r>
            <a:r>
              <a:rPr lang="en-US" sz="2800" dirty="0">
                <a:latin typeface="Times New Roman" pitchFamily="18" charset="0"/>
                <a:cs typeface="Times New Roman" pitchFamily="18" charset="0"/>
              </a:rPr>
              <a:t> agree that engineers do play the sort of societal role </a:t>
            </a:r>
            <a:r>
              <a:rPr lang="en-US" sz="2800" dirty="0" smtClean="0">
                <a:latin typeface="Times New Roman" pitchFamily="18" charset="0"/>
                <a:cs typeface="Times New Roman" pitchFamily="18" charset="0"/>
              </a:rPr>
              <a:t>depicted</a:t>
            </a:r>
            <a:r>
              <a:rPr lang="ar-IQ" sz="2800" dirty="0" smtClean="0">
                <a:latin typeface="Times New Roman" pitchFamily="18" charset="0"/>
                <a:cs typeface="Times New Roman" pitchFamily="18" charset="0"/>
              </a:rPr>
              <a:t>تصوره </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by the preamble</a:t>
            </a:r>
            <a:r>
              <a:rPr lang="ar-IQ" sz="2800" dirty="0">
                <a:latin typeface="Times New Roman" pitchFamily="18" charset="0"/>
                <a:cs typeface="Times New Roman" pitchFamily="18" charset="0"/>
              </a:rPr>
              <a:t>ديباجة</a:t>
            </a:r>
            <a:r>
              <a:rPr lang="ar-IQ" sz="2800" dirty="0" smtClean="0">
                <a:latin typeface="Times New Roman" pitchFamily="18" charset="0"/>
                <a:cs typeface="Times New Roman" pitchFamily="18" charset="0"/>
              </a:rPr>
              <a:t>.</a:t>
            </a:r>
            <a:endParaRPr lang="en-US" sz="2800" dirty="0" smtClean="0">
              <a:latin typeface="Times New Roman" pitchFamily="18" charset="0"/>
              <a:cs typeface="Times New Roman" pitchFamily="18" charset="0"/>
            </a:endParaRPr>
          </a:p>
          <a:p>
            <a:pPr marL="457200" indent="-457200" algn="l" rtl="0">
              <a:buFont typeface="Arial" pitchFamily="34" charset="0"/>
              <a:buChar char="•"/>
            </a:pPr>
            <a:endParaRPr lang="ar-IQ" sz="2800" dirty="0">
              <a:latin typeface="Times New Roman" pitchFamily="18" charset="0"/>
              <a:cs typeface="Times New Roman" pitchFamily="18" charset="0"/>
            </a:endParaRPr>
          </a:p>
          <a:p>
            <a:pPr marL="457200" indent="-457200" algn="l" rtl="0">
              <a:buFont typeface="Arial" pitchFamily="34" charset="0"/>
              <a:buChar char="•"/>
            </a:pPr>
            <a:r>
              <a:rPr lang="ar-IQ" sz="2800" dirty="0">
                <a:latin typeface="Times New Roman" pitchFamily="18" charset="0"/>
                <a:cs typeface="Times New Roman" pitchFamily="18" charset="0"/>
              </a:rPr>
              <a:t> </a:t>
            </a:r>
            <a:r>
              <a:rPr lang="en-US" sz="2800" dirty="0">
                <a:latin typeface="Times New Roman" pitchFamily="18" charset="0"/>
                <a:cs typeface="Times New Roman" pitchFamily="18" charset="0"/>
              </a:rPr>
              <a:t>It suggests that, first a engineers have a responsibility to use their specialized knowledge and skills in ways that benefit clients and the public and do not violate the trust placed in them. </a:t>
            </a:r>
            <a:endParaRPr lang="en-US" sz="2800" dirty="0" smtClean="0">
              <a:latin typeface="Times New Roman" pitchFamily="18" charset="0"/>
              <a:cs typeface="Times New Roman" pitchFamily="18" charset="0"/>
            </a:endParaRPr>
          </a:p>
          <a:p>
            <a:pPr marL="457200" indent="-457200" algn="l" rtl="0">
              <a:buFont typeface="Arial" pitchFamily="34" charset="0"/>
              <a:buChar char="•"/>
            </a:pPr>
            <a:endParaRPr lang="en-US" sz="2800" dirty="0">
              <a:latin typeface="Times New Roman" pitchFamily="18" charset="0"/>
              <a:cs typeface="Times New Roman" pitchFamily="18" charset="0"/>
            </a:endParaRPr>
          </a:p>
          <a:p>
            <a:pPr marL="457200" indent="-457200" algn="l" rtl="0">
              <a:buFont typeface="Arial" pitchFamily="34" charset="0"/>
              <a:buChar char="•"/>
            </a:pPr>
            <a:r>
              <a:rPr lang="en-US" sz="2800" dirty="0">
                <a:latin typeface="Times New Roman" pitchFamily="18" charset="0"/>
                <a:cs typeface="Times New Roman" pitchFamily="18" charset="0"/>
              </a:rPr>
              <a:t>We make reference to this type of responsibility when we say that professionals</a:t>
            </a:r>
            <a:r>
              <a:rPr lang="ar-IQ" sz="2800" dirty="0">
                <a:latin typeface="Times New Roman" pitchFamily="18" charset="0"/>
                <a:cs typeface="Times New Roman" pitchFamily="18" charset="0"/>
              </a:rPr>
              <a:t>محترفين </a:t>
            </a:r>
            <a:r>
              <a:rPr lang="en-US" sz="2800" dirty="0">
                <a:latin typeface="Times New Roman" pitchFamily="18" charset="0"/>
                <a:cs typeface="Times New Roman" pitchFamily="18" charset="0"/>
              </a:rPr>
              <a:t>should ‘‘be responsible’’ or ‘‘act responsibly.’’ We can refer to this as a generally ‘‘positive’’ and forward-looking </a:t>
            </a:r>
            <a:r>
              <a:rPr lang="en-US" sz="2800" dirty="0" smtClean="0">
                <a:latin typeface="Times New Roman" pitchFamily="18" charset="0"/>
                <a:cs typeface="Times New Roman" pitchFamily="18" charset="0"/>
              </a:rPr>
              <a:t>conception </a:t>
            </a:r>
            <a:r>
              <a:rPr lang="ar-IQ" sz="2800" dirty="0" smtClean="0">
                <a:latin typeface="Times New Roman" pitchFamily="18" charset="0"/>
                <a:cs typeface="Times New Roman" pitchFamily="18" charset="0"/>
              </a:rPr>
              <a:t>تطلعي</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of responsibility. Let us call it </a:t>
            </a:r>
            <a:r>
              <a:rPr lang="en-US" sz="2800" dirty="0" smtClean="0">
                <a:latin typeface="Times New Roman" pitchFamily="18" charset="0"/>
                <a:cs typeface="Times New Roman" pitchFamily="18" charset="0"/>
              </a:rPr>
              <a:t>obligation responsibility</a:t>
            </a:r>
            <a:r>
              <a:rPr lang="ar-IQ" sz="2800" dirty="0" smtClean="0">
                <a:latin typeface="Times New Roman" pitchFamily="18" charset="0"/>
                <a:cs typeface="Times New Roman" pitchFamily="18" charset="0"/>
              </a:rPr>
              <a:t>مسؤولية الالتزام </a:t>
            </a:r>
            <a:r>
              <a:rPr lang="en-US" sz="2800" dirty="0" smtClean="0">
                <a:latin typeface="Times New Roman" pitchFamily="18" charset="0"/>
                <a:cs typeface="Times New Roman" pitchFamily="18" charset="0"/>
              </a:rPr>
              <a:t>.</a:t>
            </a:r>
            <a:endParaRPr lang="ar-IQ" sz="2800" dirty="0">
              <a:latin typeface="Times New Roman" pitchFamily="18" charset="0"/>
              <a:cs typeface="Times New Roman" pitchFamily="18" charset="0"/>
            </a:endParaRPr>
          </a:p>
        </p:txBody>
      </p:sp>
    </p:spTree>
    <p:extLst>
      <p:ext uri="{BB962C8B-B14F-4D97-AF65-F5344CB8AC3E}">
        <p14:creationId xmlns:p14="http://schemas.microsoft.com/office/powerpoint/2010/main" val="3577047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751344"/>
            <a:ext cx="8280920" cy="5016758"/>
          </a:xfrm>
          <a:prstGeom prst="rect">
            <a:avLst/>
          </a:prstGeom>
        </p:spPr>
        <p:txBody>
          <a:bodyPr wrap="square">
            <a:spAutoFit/>
          </a:bodyPr>
          <a:lstStyle/>
          <a:p>
            <a:pPr algn="l" rtl="0"/>
            <a:r>
              <a:rPr lang="en-US" sz="3200" b="1" u="sng" dirty="0">
                <a:solidFill>
                  <a:srgbClr val="0070C0"/>
                </a:solidFill>
                <a:latin typeface="Times New Roman" pitchFamily="18" charset="0"/>
                <a:cs typeface="Times New Roman" pitchFamily="18" charset="0"/>
              </a:rPr>
              <a:t>Common </a:t>
            </a:r>
            <a:r>
              <a:rPr lang="en-US" sz="3200" b="1" u="sng" dirty="0" smtClean="0">
                <a:solidFill>
                  <a:srgbClr val="0070C0"/>
                </a:solidFill>
                <a:latin typeface="Times New Roman" pitchFamily="18" charset="0"/>
                <a:cs typeface="Times New Roman" pitchFamily="18" charset="0"/>
              </a:rPr>
              <a:t>Morality</a:t>
            </a:r>
          </a:p>
          <a:p>
            <a:pPr algn="l" rtl="0"/>
            <a:endParaRPr lang="en-US" sz="3200" dirty="0">
              <a:latin typeface="Times New Roman" pitchFamily="18" charset="0"/>
              <a:cs typeface="Times New Roman" pitchFamily="18" charset="0"/>
            </a:endParaRPr>
          </a:p>
          <a:p>
            <a:pPr marL="457200" indent="-457200" algn="just" rtl="0">
              <a:buFont typeface="Arial" pitchFamily="34" charset="0"/>
              <a:buChar char="•"/>
            </a:pPr>
            <a:r>
              <a:rPr lang="en-US" sz="3200" dirty="0">
                <a:latin typeface="Times New Roman" pitchFamily="18" charset="0"/>
                <a:cs typeface="Times New Roman" pitchFamily="18" charset="0"/>
              </a:rPr>
              <a:t>Set of moral beliefs shared by almost everyone. It is the basis, or at least the reference point </a:t>
            </a:r>
            <a:r>
              <a:rPr lang="ar-IQ" sz="3200" dirty="0">
                <a:latin typeface="Times New Roman" pitchFamily="18" charset="0"/>
                <a:cs typeface="Times New Roman" pitchFamily="18" charset="0"/>
              </a:rPr>
              <a:t>نقاط مرجعية, </a:t>
            </a:r>
            <a:r>
              <a:rPr lang="en-US" sz="3200" dirty="0">
                <a:latin typeface="Times New Roman" pitchFamily="18" charset="0"/>
                <a:cs typeface="Times New Roman" pitchFamily="18" charset="0"/>
              </a:rPr>
              <a:t>for the other two types of morality. When we think of ethics or morality, we usually think of such </a:t>
            </a:r>
            <a:r>
              <a:rPr lang="en-US" sz="3200" dirty="0" smtClean="0">
                <a:latin typeface="Times New Roman" pitchFamily="18" charset="0"/>
                <a:cs typeface="Times New Roman" pitchFamily="18" charset="0"/>
              </a:rPr>
              <a:t>precepts</a:t>
            </a:r>
            <a:r>
              <a:rPr lang="ar-IQ" sz="3200" dirty="0" smtClean="0">
                <a:latin typeface="Times New Roman" pitchFamily="18" charset="0"/>
                <a:cs typeface="Times New Roman" pitchFamily="18" charset="0"/>
              </a:rPr>
              <a:t>التعاليم </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as that it is wrong to murder, lie, cheat or steal, break promises, harm others physically, </a:t>
            </a:r>
            <a:r>
              <a:rPr lang="en-US" sz="3200" dirty="0" err="1">
                <a:latin typeface="Times New Roman" pitchFamily="18" charset="0"/>
                <a:cs typeface="Times New Roman" pitchFamily="18" charset="0"/>
              </a:rPr>
              <a:t>etc</a:t>
            </a:r>
            <a:r>
              <a:rPr lang="en-US" sz="3200" dirty="0">
                <a:latin typeface="Times New Roman" pitchFamily="18" charset="0"/>
                <a:cs typeface="Times New Roman" pitchFamily="18" charset="0"/>
              </a:rPr>
              <a:t> … </a:t>
            </a:r>
            <a:r>
              <a:rPr lang="en-US" sz="3200" dirty="0" smtClean="0">
                <a:latin typeface="Times New Roman" pitchFamily="18" charset="0"/>
                <a:cs typeface="Times New Roman" pitchFamily="18" charset="0"/>
              </a:rPr>
              <a:t>.</a:t>
            </a:r>
            <a:endParaRPr lang="ar-IQ" sz="3200" dirty="0">
              <a:latin typeface="Times New Roman" pitchFamily="18" charset="0"/>
              <a:cs typeface="Times New Roman" pitchFamily="18" charset="0"/>
            </a:endParaRPr>
          </a:p>
        </p:txBody>
      </p:sp>
    </p:spTree>
    <p:extLst>
      <p:ext uri="{BB962C8B-B14F-4D97-AF65-F5344CB8AC3E}">
        <p14:creationId xmlns:p14="http://schemas.microsoft.com/office/powerpoint/2010/main" val="373926421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692697"/>
            <a:ext cx="8136904" cy="5016758"/>
          </a:xfrm>
          <a:prstGeom prst="rect">
            <a:avLst/>
          </a:prstGeom>
        </p:spPr>
        <p:txBody>
          <a:bodyPr wrap="square">
            <a:spAutoFit/>
          </a:bodyPr>
          <a:lstStyle/>
          <a:p>
            <a:pPr marL="457200" indent="-457200" algn="l" rtl="0">
              <a:buFont typeface="Arial" pitchFamily="34" charset="0"/>
              <a:buChar char="•"/>
            </a:pPr>
            <a:r>
              <a:rPr lang="en-US" sz="3200" b="1" u="sng" dirty="0">
                <a:solidFill>
                  <a:srgbClr val="0070C0"/>
                </a:solidFill>
                <a:latin typeface="Times New Roman" pitchFamily="18" charset="0"/>
                <a:cs typeface="Times New Roman" pitchFamily="18" charset="0"/>
              </a:rPr>
              <a:t>Three characteristics of common </a:t>
            </a:r>
            <a:r>
              <a:rPr lang="en-US" sz="3200" b="1" u="sng" dirty="0" smtClean="0">
                <a:solidFill>
                  <a:srgbClr val="0070C0"/>
                </a:solidFill>
                <a:latin typeface="Times New Roman" pitchFamily="18" charset="0"/>
                <a:cs typeface="Times New Roman" pitchFamily="18" charset="0"/>
              </a:rPr>
              <a:t>morality</a:t>
            </a:r>
          </a:p>
          <a:p>
            <a:pPr marL="457200" indent="-457200" algn="l" rtl="0">
              <a:buFont typeface="Arial" pitchFamily="34" charset="0"/>
              <a:buChar char="•"/>
            </a:pPr>
            <a:endParaRPr lang="en-US" sz="3200" b="1" dirty="0">
              <a:solidFill>
                <a:srgbClr val="C00000"/>
              </a:solidFill>
              <a:latin typeface="Times New Roman" pitchFamily="18" charset="0"/>
              <a:cs typeface="Times New Roman" pitchFamily="18" charset="0"/>
            </a:endParaRPr>
          </a:p>
          <a:p>
            <a:pPr algn="l" rtl="0"/>
            <a:endParaRPr lang="en-US" sz="3200" b="1" dirty="0">
              <a:solidFill>
                <a:srgbClr val="C00000"/>
              </a:solidFill>
              <a:latin typeface="Times New Roman" pitchFamily="18" charset="0"/>
              <a:cs typeface="Times New Roman" pitchFamily="18" charset="0"/>
            </a:endParaRPr>
          </a:p>
          <a:p>
            <a:pPr algn="just" rtl="0"/>
            <a:r>
              <a:rPr lang="en-US" sz="3200" dirty="0">
                <a:latin typeface="Times New Roman" pitchFamily="18" charset="0"/>
                <a:cs typeface="Times New Roman" pitchFamily="18" charset="0"/>
              </a:rPr>
              <a:t> </a:t>
            </a:r>
            <a:r>
              <a:rPr lang="en-US" sz="3200" b="1" dirty="0" smtClean="0">
                <a:solidFill>
                  <a:srgbClr val="C00000"/>
                </a:solidFill>
                <a:latin typeface="Times New Roman" pitchFamily="18" charset="0"/>
                <a:cs typeface="Times New Roman" pitchFamily="18" charset="0"/>
              </a:rPr>
              <a:t>First</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many of the </a:t>
            </a:r>
            <a:r>
              <a:rPr lang="en-US" sz="3200" dirty="0" smtClean="0">
                <a:latin typeface="Times New Roman" pitchFamily="18" charset="0"/>
                <a:cs typeface="Times New Roman" pitchFamily="18" charset="0"/>
              </a:rPr>
              <a:t>precepts </a:t>
            </a:r>
            <a:r>
              <a:rPr lang="ar-IQ" sz="3200" dirty="0" smtClean="0">
                <a:latin typeface="Times New Roman" pitchFamily="18" charset="0"/>
                <a:cs typeface="Times New Roman" pitchFamily="18" charset="0"/>
              </a:rPr>
              <a:t>مبادئ</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of common morality are negative. According to some moralists, common morality is designed primarily to protect individuals from various types of </a:t>
            </a:r>
            <a:r>
              <a:rPr lang="en-US" sz="3200" dirty="0" smtClean="0">
                <a:latin typeface="Times New Roman" pitchFamily="18" charset="0"/>
                <a:cs typeface="Times New Roman" pitchFamily="18" charset="0"/>
              </a:rPr>
              <a:t>violations</a:t>
            </a:r>
            <a:r>
              <a:rPr lang="ar-IQ" sz="3200" dirty="0" smtClean="0">
                <a:latin typeface="Times New Roman" pitchFamily="18" charset="0"/>
                <a:cs typeface="Times New Roman" pitchFamily="18" charset="0"/>
              </a:rPr>
              <a:t>انتهاكات </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 I can violate </a:t>
            </a:r>
            <a:r>
              <a:rPr lang="ar-IQ" sz="3200" dirty="0">
                <a:latin typeface="Times New Roman" pitchFamily="18" charset="0"/>
                <a:cs typeface="Times New Roman" pitchFamily="18" charset="0"/>
              </a:rPr>
              <a:t>انتهاك </a:t>
            </a:r>
            <a:r>
              <a:rPr lang="en-US" sz="3200" dirty="0">
                <a:latin typeface="Times New Roman" pitchFamily="18" charset="0"/>
                <a:cs typeface="Times New Roman" pitchFamily="18" charset="0"/>
              </a:rPr>
              <a:t>your personhood </a:t>
            </a:r>
            <a:r>
              <a:rPr lang="ar-IQ" sz="3200" dirty="0">
                <a:latin typeface="Times New Roman" pitchFamily="18" charset="0"/>
                <a:cs typeface="Times New Roman" pitchFamily="18" charset="0"/>
              </a:rPr>
              <a:t>شخصيتك </a:t>
            </a:r>
            <a:r>
              <a:rPr lang="en-US" sz="3200" dirty="0">
                <a:latin typeface="Times New Roman" pitchFamily="18" charset="0"/>
                <a:cs typeface="Times New Roman" pitchFamily="18" charset="0"/>
              </a:rPr>
              <a:t>by killing you, lying to you, stealing from you, etc... </a:t>
            </a:r>
            <a:endParaRPr lang="ar-IQ" sz="3200" dirty="0">
              <a:latin typeface="Times New Roman" pitchFamily="18" charset="0"/>
              <a:cs typeface="Times New Roman" pitchFamily="18" charset="0"/>
            </a:endParaRPr>
          </a:p>
        </p:txBody>
      </p:sp>
    </p:spTree>
    <p:extLst>
      <p:ext uri="{BB962C8B-B14F-4D97-AF65-F5344CB8AC3E}">
        <p14:creationId xmlns:p14="http://schemas.microsoft.com/office/powerpoint/2010/main" val="37029242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404664"/>
            <a:ext cx="8352928" cy="4524315"/>
          </a:xfrm>
          <a:prstGeom prst="rect">
            <a:avLst/>
          </a:prstGeom>
        </p:spPr>
        <p:txBody>
          <a:bodyPr wrap="square">
            <a:spAutoFit/>
          </a:bodyPr>
          <a:lstStyle/>
          <a:p>
            <a:pPr algn="just" rtl="0"/>
            <a:r>
              <a:rPr lang="en-US" sz="3200" b="1" dirty="0" smtClean="0">
                <a:solidFill>
                  <a:srgbClr val="C00000"/>
                </a:solidFill>
                <a:latin typeface="Times New Roman" pitchFamily="18" charset="0"/>
                <a:cs typeface="Times New Roman" pitchFamily="18" charset="0"/>
              </a:rPr>
              <a:t>Second: </a:t>
            </a:r>
            <a:r>
              <a:rPr lang="en-US" sz="3200" dirty="0">
                <a:latin typeface="Times New Roman" pitchFamily="18" charset="0"/>
                <a:cs typeface="Times New Roman" pitchFamily="18" charset="0"/>
              </a:rPr>
              <a:t>although common morality on what we might call the ‘‘ground floor’’ is primarily negative, it does contain a positive </a:t>
            </a:r>
            <a:r>
              <a:rPr lang="en-US" sz="3200" dirty="0" smtClean="0">
                <a:latin typeface="Times New Roman" pitchFamily="18" charset="0"/>
                <a:cs typeface="Times New Roman" pitchFamily="18" charset="0"/>
              </a:rPr>
              <a:t>component </a:t>
            </a:r>
            <a:r>
              <a:rPr lang="en-US" sz="3200" dirty="0">
                <a:latin typeface="Times New Roman" pitchFamily="18" charset="0"/>
                <a:cs typeface="Times New Roman" pitchFamily="18" charset="0"/>
              </a:rPr>
              <a:t>in such </a:t>
            </a:r>
            <a:r>
              <a:rPr lang="en-US" sz="3200" dirty="0" smtClean="0">
                <a:latin typeface="Times New Roman" pitchFamily="18" charset="0"/>
                <a:cs typeface="Times New Roman" pitchFamily="18" charset="0"/>
              </a:rPr>
              <a:t>precepts </a:t>
            </a:r>
            <a:r>
              <a:rPr lang="en-US" sz="3200" dirty="0">
                <a:latin typeface="Times New Roman" pitchFamily="18" charset="0"/>
                <a:cs typeface="Times New Roman" pitchFamily="18" charset="0"/>
              </a:rPr>
              <a:t>as ‘‘Prevent killing,’’ </a:t>
            </a:r>
            <a:r>
              <a:rPr lang="en-US" sz="3200" dirty="0" smtClean="0">
                <a:latin typeface="Times New Roman" pitchFamily="18" charset="0"/>
                <a:cs typeface="Times New Roman" pitchFamily="18" charset="0"/>
              </a:rPr>
              <a:t>‘‘</a:t>
            </a:r>
            <a:r>
              <a:rPr lang="en-US" sz="3200" dirty="0">
                <a:latin typeface="Times New Roman" pitchFamily="18" charset="0"/>
                <a:cs typeface="Times New Roman" pitchFamily="18" charset="0"/>
              </a:rPr>
              <a:t>Prevent cheating</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However, it might also include even more clearly positive precepts, such as ‘‘Help the </a:t>
            </a:r>
            <a:r>
              <a:rPr lang="en-US" sz="3200" dirty="0" smtClean="0">
                <a:latin typeface="Times New Roman" pitchFamily="18" charset="0"/>
                <a:cs typeface="Times New Roman" pitchFamily="18" charset="0"/>
              </a:rPr>
              <a:t>needy </a:t>
            </a:r>
            <a:r>
              <a:rPr lang="ar-IQ" sz="3200" dirty="0" smtClean="0">
                <a:latin typeface="Times New Roman" pitchFamily="18" charset="0"/>
                <a:cs typeface="Times New Roman" pitchFamily="18" charset="0"/>
              </a:rPr>
              <a:t>محتاجين</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‘‘Promote </a:t>
            </a:r>
            <a:r>
              <a:rPr lang="ar-IQ" sz="3200" dirty="0">
                <a:latin typeface="Times New Roman" pitchFamily="18" charset="0"/>
                <a:cs typeface="Times New Roman" pitchFamily="18" charset="0"/>
              </a:rPr>
              <a:t>تعزيز </a:t>
            </a:r>
            <a:r>
              <a:rPr lang="en-US" sz="3200" dirty="0">
                <a:latin typeface="Times New Roman" pitchFamily="18" charset="0"/>
                <a:cs typeface="Times New Roman" pitchFamily="18" charset="0"/>
              </a:rPr>
              <a:t>human happiness,’’ and ‘‘Protect the natural </a:t>
            </a:r>
            <a:r>
              <a:rPr lang="en-US" sz="3200" dirty="0" smtClean="0">
                <a:latin typeface="Times New Roman" pitchFamily="18" charset="0"/>
                <a:cs typeface="Times New Roman" pitchFamily="18" charset="0"/>
              </a:rPr>
              <a:t>environment </a:t>
            </a:r>
            <a:r>
              <a:rPr lang="ar-IQ" sz="3200" dirty="0" smtClean="0">
                <a:latin typeface="Times New Roman" pitchFamily="18" charset="0"/>
                <a:cs typeface="Times New Roman" pitchFamily="18" charset="0"/>
              </a:rPr>
              <a:t>البيئة الطبيعية</a:t>
            </a:r>
            <a:r>
              <a:rPr lang="en-US" sz="3200" dirty="0" smtClean="0">
                <a:latin typeface="Times New Roman" pitchFamily="18" charset="0"/>
                <a:cs typeface="Times New Roman" pitchFamily="18" charset="0"/>
              </a:rPr>
              <a:t>.’’ </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41150461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335846"/>
            <a:ext cx="8496944" cy="5016758"/>
          </a:xfrm>
          <a:prstGeom prst="rect">
            <a:avLst/>
          </a:prstGeom>
        </p:spPr>
        <p:txBody>
          <a:bodyPr wrap="square">
            <a:spAutoFit/>
          </a:bodyPr>
          <a:lstStyle/>
          <a:p>
            <a:pPr algn="just" rtl="0"/>
            <a:r>
              <a:rPr lang="en-US" sz="3200" b="1" dirty="0">
                <a:solidFill>
                  <a:srgbClr val="C00000"/>
                </a:solidFill>
                <a:latin typeface="Times New Roman" pitchFamily="18" charset="0"/>
                <a:cs typeface="Times New Roman" pitchFamily="18" charset="0"/>
              </a:rPr>
              <a:t>Third, </a:t>
            </a:r>
            <a:r>
              <a:rPr lang="en-US" sz="3200" dirty="0">
                <a:latin typeface="Times New Roman" pitchFamily="18" charset="0"/>
                <a:cs typeface="Times New Roman" pitchFamily="18" charset="0"/>
              </a:rPr>
              <a:t>common morality makes a distinction between an evaluation of a </a:t>
            </a:r>
            <a:r>
              <a:rPr lang="en-US" sz="3200" dirty="0" smtClean="0">
                <a:latin typeface="Times New Roman" pitchFamily="18" charset="0"/>
                <a:cs typeface="Times New Roman" pitchFamily="18" charset="0"/>
              </a:rPr>
              <a:t>person’s actions </a:t>
            </a:r>
            <a:r>
              <a:rPr lang="en-US" sz="3200" dirty="0">
                <a:latin typeface="Times New Roman" pitchFamily="18" charset="0"/>
                <a:cs typeface="Times New Roman" pitchFamily="18" charset="0"/>
              </a:rPr>
              <a:t>and an evaluation of his </a:t>
            </a:r>
            <a:r>
              <a:rPr lang="en-US" sz="3200" dirty="0" smtClean="0">
                <a:latin typeface="Times New Roman" pitchFamily="18" charset="0"/>
                <a:cs typeface="Times New Roman" pitchFamily="18" charset="0"/>
              </a:rPr>
              <a:t>intention</a:t>
            </a:r>
            <a:r>
              <a:rPr lang="ar-IQ" sz="3200" dirty="0" smtClean="0">
                <a:latin typeface="Times New Roman" pitchFamily="18" charset="0"/>
                <a:cs typeface="Times New Roman" pitchFamily="18" charset="0"/>
              </a:rPr>
              <a:t>قصد(نية)</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An evaluation of action is based on an </a:t>
            </a:r>
            <a:r>
              <a:rPr lang="en-US" sz="3200" dirty="0" smtClean="0">
                <a:latin typeface="Times New Roman" pitchFamily="18" charset="0"/>
                <a:cs typeface="Times New Roman" pitchFamily="18" charset="0"/>
              </a:rPr>
              <a:t>application of </a:t>
            </a:r>
            <a:r>
              <a:rPr lang="en-US" sz="3200" dirty="0">
                <a:latin typeface="Times New Roman" pitchFamily="18" charset="0"/>
                <a:cs typeface="Times New Roman" pitchFamily="18" charset="0"/>
              </a:rPr>
              <a:t>the types of moral precepts we have been considering, but an </a:t>
            </a:r>
            <a:r>
              <a:rPr lang="en-US" sz="3200" dirty="0" smtClean="0">
                <a:latin typeface="Times New Roman" pitchFamily="18" charset="0"/>
                <a:cs typeface="Times New Roman" pitchFamily="18" charset="0"/>
              </a:rPr>
              <a:t>evaluation of </a:t>
            </a:r>
            <a:r>
              <a:rPr lang="en-US" sz="3200" dirty="0">
                <a:latin typeface="Times New Roman" pitchFamily="18" charset="0"/>
                <a:cs typeface="Times New Roman" pitchFamily="18" charset="0"/>
              </a:rPr>
              <a:t>the person himself is based on intention. The easiest way to illustrate this </a:t>
            </a:r>
            <a:r>
              <a:rPr lang="en-US" sz="3200" dirty="0" smtClean="0">
                <a:latin typeface="Times New Roman" pitchFamily="18" charset="0"/>
                <a:cs typeface="Times New Roman" pitchFamily="18" charset="0"/>
              </a:rPr>
              <a:t>distinction is </a:t>
            </a:r>
            <a:r>
              <a:rPr lang="en-US" sz="3200" dirty="0">
                <a:latin typeface="Times New Roman" pitchFamily="18" charset="0"/>
                <a:cs typeface="Times New Roman" pitchFamily="18" charset="0"/>
              </a:rPr>
              <a:t>to take examples from law, where this important common morality </a:t>
            </a:r>
            <a:r>
              <a:rPr lang="en-US" sz="3200" dirty="0" smtClean="0">
                <a:latin typeface="Times New Roman" pitchFamily="18" charset="0"/>
                <a:cs typeface="Times New Roman" pitchFamily="18" charset="0"/>
              </a:rPr>
              <a:t>distinction also prevails</a:t>
            </a:r>
            <a:r>
              <a:rPr lang="ar-IQ" sz="3200" dirty="0" smtClean="0">
                <a:latin typeface="Times New Roman" pitchFamily="18" charset="0"/>
                <a:cs typeface="Times New Roman" pitchFamily="18" charset="0"/>
              </a:rPr>
              <a:t>يسود</a:t>
            </a:r>
            <a:r>
              <a:rPr lang="en-US" sz="3200" dirty="0" smtClean="0">
                <a:latin typeface="Times New Roman" pitchFamily="18" charset="0"/>
                <a:cs typeface="Times New Roman" pitchFamily="18" charset="0"/>
              </a:rPr>
              <a:t>. </a:t>
            </a:r>
            <a:endParaRPr lang="ar-IQ" sz="3200" dirty="0">
              <a:latin typeface="Times New Roman" pitchFamily="18" charset="0"/>
              <a:cs typeface="Times New Roman" pitchFamily="18" charset="0"/>
            </a:endParaRPr>
          </a:p>
        </p:txBody>
      </p:sp>
    </p:spTree>
    <p:extLst>
      <p:ext uri="{BB962C8B-B14F-4D97-AF65-F5344CB8AC3E}">
        <p14:creationId xmlns:p14="http://schemas.microsoft.com/office/powerpoint/2010/main" val="3185739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404664"/>
            <a:ext cx="7704856" cy="4524315"/>
          </a:xfrm>
          <a:prstGeom prst="rect">
            <a:avLst/>
          </a:prstGeom>
        </p:spPr>
        <p:txBody>
          <a:bodyPr wrap="square">
            <a:spAutoFit/>
          </a:bodyPr>
          <a:lstStyle/>
          <a:p>
            <a:pPr algn="just" rtl="0"/>
            <a:r>
              <a:rPr lang="en-US" sz="3200" dirty="0">
                <a:latin typeface="Times New Roman" pitchFamily="18" charset="0"/>
                <a:cs typeface="Times New Roman" pitchFamily="18" charset="0"/>
              </a:rPr>
              <a:t>If a driver kills a </a:t>
            </a:r>
            <a:r>
              <a:rPr lang="en-US" sz="3200" dirty="0" smtClean="0">
                <a:latin typeface="Times New Roman" pitchFamily="18" charset="0"/>
                <a:cs typeface="Times New Roman" pitchFamily="18" charset="0"/>
              </a:rPr>
              <a:t>pedestrian</a:t>
            </a:r>
            <a:r>
              <a:rPr lang="ar-IQ" sz="3200" dirty="0" smtClean="0">
                <a:latin typeface="Times New Roman" pitchFamily="18" charset="0"/>
                <a:cs typeface="Times New Roman" pitchFamily="18" charset="0"/>
              </a:rPr>
              <a:t>مشاة </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in his automobile accidentally, he may be charged with </a:t>
            </a:r>
            <a:r>
              <a:rPr lang="en-US" sz="3200" dirty="0" smtClean="0">
                <a:latin typeface="Times New Roman" pitchFamily="18" charset="0"/>
                <a:cs typeface="Times New Roman" pitchFamily="18" charset="0"/>
              </a:rPr>
              <a:t>manslaughter </a:t>
            </a:r>
            <a:r>
              <a:rPr lang="ar-IQ" sz="3200" dirty="0" smtClean="0">
                <a:latin typeface="Times New Roman" pitchFamily="18" charset="0"/>
                <a:cs typeface="Times New Roman" pitchFamily="18" charset="0"/>
              </a:rPr>
              <a:t>قتل غير متعمد</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(or nothing) but not murder. The pedestrian is just as dead as if he had been murdered, but the driver’s intention was not to kill him</a:t>
            </a:r>
            <a:r>
              <a:rPr lang="en-US" sz="3200" dirty="0" smtClean="0">
                <a:latin typeface="Times New Roman" pitchFamily="18" charset="0"/>
                <a:cs typeface="Times New Roman" pitchFamily="18" charset="0"/>
              </a:rPr>
              <a:t>, and </a:t>
            </a:r>
            <a:r>
              <a:rPr lang="en-US" sz="3200" dirty="0">
                <a:latin typeface="Times New Roman" pitchFamily="18" charset="0"/>
                <a:cs typeface="Times New Roman" pitchFamily="18" charset="0"/>
              </a:rPr>
              <a:t>the law treats the driver differently, as long as he was not </a:t>
            </a:r>
            <a:r>
              <a:rPr lang="en-US" sz="3200" dirty="0" smtClean="0">
                <a:latin typeface="Times New Roman" pitchFamily="18" charset="0"/>
                <a:cs typeface="Times New Roman" pitchFamily="18" charset="0"/>
              </a:rPr>
              <a:t>reckless</a:t>
            </a:r>
            <a:r>
              <a:rPr lang="ar-IQ" sz="3200" dirty="0" smtClean="0">
                <a:latin typeface="Times New Roman" pitchFamily="18" charset="0"/>
                <a:cs typeface="Times New Roman" pitchFamily="18" charset="0"/>
              </a:rPr>
              <a:t>متهور </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The </a:t>
            </a:r>
            <a:r>
              <a:rPr lang="en-US" sz="3200" dirty="0" smtClean="0">
                <a:latin typeface="Times New Roman" pitchFamily="18" charset="0"/>
                <a:cs typeface="Times New Roman" pitchFamily="18" charset="0"/>
              </a:rPr>
              <a:t>result is </a:t>
            </a:r>
            <a:r>
              <a:rPr lang="en-US" sz="3200" dirty="0">
                <a:latin typeface="Times New Roman" pitchFamily="18" charset="0"/>
                <a:cs typeface="Times New Roman" pitchFamily="18" charset="0"/>
              </a:rPr>
              <a:t>the same, but the intent is different</a:t>
            </a:r>
            <a:r>
              <a:rPr lang="en-US" sz="3200" dirty="0" smtClean="0">
                <a:latin typeface="Times New Roman" pitchFamily="18" charset="0"/>
                <a:cs typeface="Times New Roman" pitchFamily="18" charset="0"/>
              </a:rPr>
              <a:t>.</a:t>
            </a:r>
            <a:endParaRPr lang="ar-IQ" sz="3200" dirty="0">
              <a:latin typeface="Times New Roman" pitchFamily="18" charset="0"/>
              <a:cs typeface="Times New Roman" pitchFamily="18" charset="0"/>
            </a:endParaRPr>
          </a:p>
        </p:txBody>
      </p:sp>
    </p:spTree>
    <p:extLst>
      <p:ext uri="{BB962C8B-B14F-4D97-AF65-F5344CB8AC3E}">
        <p14:creationId xmlns:p14="http://schemas.microsoft.com/office/powerpoint/2010/main" val="35212665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332656"/>
            <a:ext cx="8064896" cy="5016758"/>
          </a:xfrm>
          <a:prstGeom prst="rect">
            <a:avLst/>
          </a:prstGeom>
        </p:spPr>
        <p:txBody>
          <a:bodyPr wrap="square">
            <a:spAutoFit/>
          </a:bodyPr>
          <a:lstStyle/>
          <a:p>
            <a:pPr algn="l" rtl="0"/>
            <a:r>
              <a:rPr lang="en-US" sz="3200" b="1" u="sng" dirty="0">
                <a:solidFill>
                  <a:srgbClr val="0070C0"/>
                </a:solidFill>
                <a:latin typeface="Times New Roman" pitchFamily="18" charset="0"/>
                <a:cs typeface="Times New Roman" pitchFamily="18" charset="0"/>
              </a:rPr>
              <a:t>Personal Morality</a:t>
            </a:r>
          </a:p>
          <a:p>
            <a:pPr algn="just" rtl="0"/>
            <a:r>
              <a:rPr lang="en-US" sz="3200" dirty="0">
                <a:latin typeface="Times New Roman" pitchFamily="18" charset="0"/>
                <a:cs typeface="Times New Roman" pitchFamily="18" charset="0"/>
              </a:rPr>
              <a:t>Personal ethics or personal morality is the set of moral beliefs that a person holds. </a:t>
            </a:r>
            <a:r>
              <a:rPr lang="en-US" sz="3200" dirty="0" smtClean="0">
                <a:latin typeface="Times New Roman" pitchFamily="18" charset="0"/>
                <a:cs typeface="Times New Roman" pitchFamily="18" charset="0"/>
              </a:rPr>
              <a:t>For most </a:t>
            </a:r>
            <a:r>
              <a:rPr lang="en-US" sz="3200" dirty="0">
                <a:latin typeface="Times New Roman" pitchFamily="18" charset="0"/>
                <a:cs typeface="Times New Roman" pitchFamily="18" charset="0"/>
              </a:rPr>
              <a:t>of us, our personal moral beliefs closely parallel the precepts of common morality</a:t>
            </a:r>
            <a:r>
              <a:rPr lang="en-US" sz="3200" dirty="0" smtClean="0">
                <a:latin typeface="Times New Roman" pitchFamily="18" charset="0"/>
                <a:cs typeface="Times New Roman" pitchFamily="18" charset="0"/>
              </a:rPr>
              <a:t>. We </a:t>
            </a:r>
            <a:r>
              <a:rPr lang="en-US" sz="3200" dirty="0">
                <a:latin typeface="Times New Roman" pitchFamily="18" charset="0"/>
                <a:cs typeface="Times New Roman" pitchFamily="18" charset="0"/>
              </a:rPr>
              <a:t>believe that murder, lying, cheating, and stealing are wrong. However</a:t>
            </a:r>
            <a:r>
              <a:rPr lang="en-US" sz="3200" dirty="0" smtClean="0">
                <a:latin typeface="Times New Roman" pitchFamily="18" charset="0"/>
                <a:cs typeface="Times New Roman" pitchFamily="18" charset="0"/>
              </a:rPr>
              <a:t>, our </a:t>
            </a:r>
            <a:r>
              <a:rPr lang="en-US" sz="3200" dirty="0">
                <a:latin typeface="Times New Roman" pitchFamily="18" charset="0"/>
                <a:cs typeface="Times New Roman" pitchFamily="18" charset="0"/>
              </a:rPr>
              <a:t>personal moral beliefs may differ from common morality in some areas, </a:t>
            </a:r>
            <a:r>
              <a:rPr lang="en-US" sz="3200" dirty="0" smtClean="0">
                <a:latin typeface="Times New Roman" pitchFamily="18" charset="0"/>
                <a:cs typeface="Times New Roman" pitchFamily="18" charset="0"/>
              </a:rPr>
              <a:t>especially where </a:t>
            </a:r>
            <a:r>
              <a:rPr lang="en-US" sz="3200" dirty="0">
                <a:latin typeface="Times New Roman" pitchFamily="18" charset="0"/>
                <a:cs typeface="Times New Roman" pitchFamily="18" charset="0"/>
              </a:rPr>
              <a:t>common morality seems to be unclear or in a state of change. </a:t>
            </a:r>
            <a:endParaRPr lang="ar-IQ" sz="3200" dirty="0">
              <a:latin typeface="Times New Roman" pitchFamily="18" charset="0"/>
              <a:cs typeface="Times New Roman" pitchFamily="18" charset="0"/>
            </a:endParaRPr>
          </a:p>
        </p:txBody>
      </p:sp>
    </p:spTree>
    <p:extLst>
      <p:ext uri="{BB962C8B-B14F-4D97-AF65-F5344CB8AC3E}">
        <p14:creationId xmlns:p14="http://schemas.microsoft.com/office/powerpoint/2010/main" val="3495376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2656"/>
            <a:ext cx="7992888" cy="4031873"/>
          </a:xfrm>
          <a:prstGeom prst="rect">
            <a:avLst/>
          </a:prstGeom>
        </p:spPr>
        <p:txBody>
          <a:bodyPr wrap="square">
            <a:spAutoFit/>
          </a:bodyPr>
          <a:lstStyle/>
          <a:p>
            <a:pPr algn="just" rtl="0"/>
            <a:r>
              <a:rPr lang="en-US" sz="3200" dirty="0">
                <a:latin typeface="Times New Roman" pitchFamily="18" charset="0"/>
                <a:cs typeface="Times New Roman" pitchFamily="18" charset="0"/>
              </a:rPr>
              <a:t>Thus, we may </a:t>
            </a:r>
            <a:r>
              <a:rPr lang="en-US" sz="3200" dirty="0" smtClean="0">
                <a:latin typeface="Times New Roman" pitchFamily="18" charset="0"/>
                <a:cs typeface="Times New Roman" pitchFamily="18" charset="0"/>
              </a:rPr>
              <a:t>oppose</a:t>
            </a:r>
            <a:r>
              <a:rPr lang="ar-IQ" sz="3200" dirty="0" smtClean="0">
                <a:latin typeface="Times New Roman" pitchFamily="18" charset="0"/>
                <a:cs typeface="Times New Roman" pitchFamily="18" charset="0"/>
              </a:rPr>
              <a:t>نعارض</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stem cell </a:t>
            </a:r>
            <a:r>
              <a:rPr lang="ar-IQ" sz="3200" dirty="0" smtClean="0">
                <a:latin typeface="Times New Roman" pitchFamily="18" charset="0"/>
                <a:cs typeface="Times New Roman" pitchFamily="18" charset="0"/>
              </a:rPr>
              <a:t>الخلايا الذعية</a:t>
            </a:r>
            <a:r>
              <a:rPr lang="en-US" sz="3200" dirty="0" smtClean="0">
                <a:latin typeface="Times New Roman" pitchFamily="18" charset="0"/>
                <a:cs typeface="Times New Roman" pitchFamily="18" charset="0"/>
              </a:rPr>
              <a:t>research</a:t>
            </a:r>
            <a:r>
              <a:rPr lang="en-US" sz="3200" dirty="0">
                <a:latin typeface="Times New Roman" pitchFamily="18" charset="0"/>
                <a:cs typeface="Times New Roman" pitchFamily="18" charset="0"/>
              </a:rPr>
              <a:t>, even though common morality may not be clear on </a:t>
            </a:r>
            <a:r>
              <a:rPr lang="en-US" sz="3200" dirty="0" smtClean="0">
                <a:latin typeface="Times New Roman" pitchFamily="18" charset="0"/>
                <a:cs typeface="Times New Roman" pitchFamily="18" charset="0"/>
              </a:rPr>
              <a:t>the issue</a:t>
            </a:r>
            <a:r>
              <a:rPr lang="en-US" sz="3200" dirty="0">
                <a:latin typeface="Times New Roman" pitchFamily="18" charset="0"/>
                <a:cs typeface="Times New Roman" pitchFamily="18" charset="0"/>
              </a:rPr>
              <a:t>. (Common morality may be unclear at least partially because the issue </a:t>
            </a:r>
            <a:r>
              <a:rPr lang="en-US" sz="3200" dirty="0" smtClean="0">
                <a:latin typeface="Times New Roman" pitchFamily="18" charset="0"/>
                <a:cs typeface="Times New Roman" pitchFamily="18" charset="0"/>
              </a:rPr>
              <a:t>did not </a:t>
            </a:r>
            <a:r>
              <a:rPr lang="en-US" sz="3200" dirty="0">
                <a:latin typeface="Times New Roman" pitchFamily="18" charset="0"/>
                <a:cs typeface="Times New Roman" pitchFamily="18" charset="0"/>
              </a:rPr>
              <a:t>arise until scientific </a:t>
            </a:r>
            <a:r>
              <a:rPr lang="en-US" sz="3200" dirty="0" smtClean="0">
                <a:latin typeface="Times New Roman" pitchFamily="18" charset="0"/>
                <a:cs typeface="Times New Roman" pitchFamily="18" charset="0"/>
              </a:rPr>
              <a:t>advancement</a:t>
            </a:r>
            <a:r>
              <a:rPr lang="ar-IQ" sz="3200" dirty="0" smtClean="0">
                <a:latin typeface="Times New Roman" pitchFamily="18" charset="0"/>
                <a:cs typeface="Times New Roman" pitchFamily="18" charset="0"/>
              </a:rPr>
              <a:t>التقدم</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made stem cell research possible and </a:t>
            </a:r>
            <a:r>
              <a:rPr lang="en-US" sz="3200" dirty="0" smtClean="0">
                <a:latin typeface="Times New Roman" pitchFamily="18" charset="0"/>
                <a:cs typeface="Times New Roman" pitchFamily="18" charset="0"/>
              </a:rPr>
              <a:t>ordinary people </a:t>
            </a:r>
            <a:r>
              <a:rPr lang="en-US" sz="3200" dirty="0">
                <a:latin typeface="Times New Roman" pitchFamily="18" charset="0"/>
                <a:cs typeface="Times New Roman" pitchFamily="18" charset="0"/>
              </a:rPr>
              <a:t>have yet to identify decisive arguments.)</a:t>
            </a:r>
            <a:endParaRPr lang="ar-IQ" sz="3200" dirty="0">
              <a:latin typeface="Times New Roman" pitchFamily="18" charset="0"/>
              <a:cs typeface="Times New Roman" pitchFamily="18" charset="0"/>
            </a:endParaRPr>
          </a:p>
        </p:txBody>
      </p:sp>
    </p:spTree>
    <p:extLst>
      <p:ext uri="{BB962C8B-B14F-4D97-AF65-F5344CB8AC3E}">
        <p14:creationId xmlns:p14="http://schemas.microsoft.com/office/powerpoint/2010/main" val="138008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052736"/>
            <a:ext cx="8208912" cy="4031873"/>
          </a:xfrm>
          <a:prstGeom prst="rect">
            <a:avLst/>
          </a:prstGeom>
        </p:spPr>
        <p:txBody>
          <a:bodyPr wrap="square">
            <a:spAutoFit/>
          </a:bodyPr>
          <a:lstStyle/>
          <a:p>
            <a:pPr algn="l" rtl="0"/>
            <a:r>
              <a:rPr lang="en-US" sz="3200" b="1" u="sng" dirty="0">
                <a:solidFill>
                  <a:srgbClr val="0070C0"/>
                </a:solidFill>
                <a:latin typeface="Times New Roman" pitchFamily="18" charset="0"/>
                <a:cs typeface="Times New Roman" pitchFamily="18" charset="0"/>
              </a:rPr>
              <a:t>Responsibility in </a:t>
            </a:r>
            <a:r>
              <a:rPr lang="en-US" sz="3200" b="1" u="sng" dirty="0" smtClean="0">
                <a:solidFill>
                  <a:srgbClr val="0070C0"/>
                </a:solidFill>
                <a:latin typeface="Times New Roman" pitchFamily="18" charset="0"/>
                <a:cs typeface="Times New Roman" pitchFamily="18" charset="0"/>
              </a:rPr>
              <a:t>Engineering</a:t>
            </a:r>
          </a:p>
          <a:p>
            <a:pPr algn="l" rtl="0"/>
            <a:endParaRPr lang="ar-IQ" sz="3200" b="1" dirty="0" smtClean="0">
              <a:solidFill>
                <a:srgbClr val="0070C0"/>
              </a:solidFill>
              <a:latin typeface="Times New Roman" pitchFamily="18" charset="0"/>
              <a:cs typeface="Times New Roman" pitchFamily="18" charset="0"/>
            </a:endParaRPr>
          </a:p>
          <a:p>
            <a:pPr algn="l" rtl="0"/>
            <a:r>
              <a:rPr lang="en-US" sz="3200" dirty="0">
                <a:latin typeface="Times New Roman" pitchFamily="18" charset="0"/>
                <a:cs typeface="Times New Roman" pitchFamily="18" charset="0"/>
              </a:rPr>
              <a:t>The concept of responsibility is </a:t>
            </a:r>
            <a:r>
              <a:rPr lang="en-US" sz="3200" dirty="0" smtClean="0">
                <a:latin typeface="Times New Roman" pitchFamily="18" charset="0"/>
                <a:cs typeface="Times New Roman" pitchFamily="18" charset="0"/>
              </a:rPr>
              <a:t>many faceted</a:t>
            </a:r>
            <a:r>
              <a:rPr lang="ar-IQ" sz="3200" dirty="0" smtClean="0">
                <a:latin typeface="Times New Roman" pitchFamily="18" charset="0"/>
                <a:cs typeface="Times New Roman" pitchFamily="18" charset="0"/>
              </a:rPr>
              <a:t>متعدد الاوجه</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As a notion of </a:t>
            </a:r>
            <a:r>
              <a:rPr lang="en-US" sz="3200" dirty="0" smtClean="0">
                <a:latin typeface="Times New Roman" pitchFamily="18" charset="0"/>
                <a:cs typeface="Times New Roman" pitchFamily="18" charset="0"/>
              </a:rPr>
              <a:t>accountability</a:t>
            </a:r>
            <a:r>
              <a:rPr lang="ar-IQ" sz="3200" dirty="0" smtClean="0">
                <a:latin typeface="Times New Roman" pitchFamily="18" charset="0"/>
                <a:cs typeface="Times New Roman" pitchFamily="18" charset="0"/>
              </a:rPr>
              <a:t>كمفهوم للمسائلة</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it may be applied to individual engineers, teams of engineers, divisions or units within organizations, or even organizations themselves.</a:t>
            </a:r>
            <a:endParaRPr lang="ar-IQ" sz="3200" dirty="0">
              <a:latin typeface="Times New Roman" pitchFamily="18" charset="0"/>
              <a:cs typeface="Times New Roman" pitchFamily="18" charset="0"/>
            </a:endParaRPr>
          </a:p>
        </p:txBody>
      </p:sp>
    </p:spTree>
    <p:extLst>
      <p:ext uri="{BB962C8B-B14F-4D97-AF65-F5344CB8AC3E}">
        <p14:creationId xmlns:p14="http://schemas.microsoft.com/office/powerpoint/2010/main" val="20313715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6001</TotalTime>
  <Words>1139</Words>
  <Application>Microsoft Office PowerPoint</Application>
  <PresentationFormat>On-screen Show (4:3)</PresentationFormat>
  <Paragraphs>49</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 2o1O</dc:creator>
  <cp:lastModifiedBy>DR.Ahmed Saker 2o1O</cp:lastModifiedBy>
  <cp:revision>54</cp:revision>
  <dcterms:created xsi:type="dcterms:W3CDTF">2020-01-19T19:39:35Z</dcterms:created>
  <dcterms:modified xsi:type="dcterms:W3CDTF">2020-02-09T10:01:20Z</dcterms:modified>
</cp:coreProperties>
</file>